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7"/>
  </p:notesMasterIdLst>
  <p:sldIdLst>
    <p:sldId id="278" r:id="rId4"/>
    <p:sldId id="279" r:id="rId5"/>
    <p:sldId id="257" r:id="rId6"/>
    <p:sldId id="265" r:id="rId7"/>
    <p:sldId id="290" r:id="rId8"/>
    <p:sldId id="269" r:id="rId9"/>
    <p:sldId id="272" r:id="rId10"/>
    <p:sldId id="291" r:id="rId11"/>
    <p:sldId id="292" r:id="rId12"/>
    <p:sldId id="258" r:id="rId13"/>
    <p:sldId id="289" r:id="rId14"/>
    <p:sldId id="266" r:id="rId15"/>
    <p:sldId id="293" r:id="rId16"/>
    <p:sldId id="267" r:id="rId17"/>
    <p:sldId id="280" r:id="rId18"/>
    <p:sldId id="275" r:id="rId19"/>
    <p:sldId id="276" r:id="rId20"/>
    <p:sldId id="274" r:id="rId21"/>
    <p:sldId id="281" r:id="rId22"/>
    <p:sldId id="282" r:id="rId23"/>
    <p:sldId id="288" r:id="rId24"/>
    <p:sldId id="298" r:id="rId25"/>
    <p:sldId id="285" r:id="rId26"/>
    <p:sldId id="286" r:id="rId27"/>
    <p:sldId id="261" r:id="rId28"/>
    <p:sldId id="259" r:id="rId29"/>
    <p:sldId id="296" r:id="rId30"/>
    <p:sldId id="262" r:id="rId31"/>
    <p:sldId id="294" r:id="rId32"/>
    <p:sldId id="297" r:id="rId33"/>
    <p:sldId id="295" r:id="rId34"/>
    <p:sldId id="284" r:id="rId35"/>
    <p:sldId id="287" r:id="rId36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e" id="{39E61E1B-324A-0540-9F1D-C2CF1C651EB3}">
          <p14:sldIdLst>
            <p14:sldId id="278"/>
            <p14:sldId id="279"/>
          </p14:sldIdLst>
        </p14:section>
        <p14:section name="Quantum Computer" id="{DFC2F2AA-CAA3-8E48-A740-498B3FF3C3B4}">
          <p14:sldIdLst>
            <p14:sldId id="257"/>
            <p14:sldId id="265"/>
            <p14:sldId id="290"/>
            <p14:sldId id="269"/>
            <p14:sldId id="272"/>
            <p14:sldId id="291"/>
            <p14:sldId id="292"/>
          </p14:sldIdLst>
        </p14:section>
        <p14:section name="Quantum Error Correction" id="{4651D079-A224-6341-9AA6-16C032D29E0B}">
          <p14:sldIdLst>
            <p14:sldId id="258"/>
            <p14:sldId id="289"/>
            <p14:sldId id="266"/>
          </p14:sldIdLst>
        </p14:section>
        <p14:section name="NV-Center" id="{1ADABB3E-601C-DD48-B85D-462B5E6C6B75}">
          <p14:sldIdLst>
            <p14:sldId id="293"/>
            <p14:sldId id="267"/>
          </p14:sldIdLst>
        </p14:section>
        <p14:section name="Extending Coherence" id="{D8A11D4B-379A-1744-8611-519A8D183C8D}">
          <p14:sldIdLst>
            <p14:sldId id="280"/>
            <p14:sldId id="275"/>
            <p14:sldId id="276"/>
            <p14:sldId id="274"/>
            <p14:sldId id="281"/>
          </p14:sldIdLst>
        </p14:section>
        <p14:section name="Addressing weakly coupled carbons" id="{BE1D1D5C-705A-4A4A-A066-78C86D2520B8}">
          <p14:sldIdLst>
            <p14:sldId id="282"/>
            <p14:sldId id="288"/>
            <p14:sldId id="298"/>
            <p14:sldId id="285"/>
          </p14:sldIdLst>
        </p14:section>
        <p14:section name="Naamloze sectie" id="{A9068329-3E9F-9448-8BDC-A190CDDB8BEC}">
          <p14:sldIdLst>
            <p14:sldId id="286"/>
            <p14:sldId id="261"/>
          </p14:sldIdLst>
        </p14:section>
        <p14:section name="Outlook QEC" id="{A49C8BB9-D313-824D-843E-89FA4992DFFB}">
          <p14:sldIdLst>
            <p14:sldId id="259"/>
            <p14:sldId id="296"/>
            <p14:sldId id="262"/>
          </p14:sldIdLst>
        </p14:section>
        <p14:section name="Naamloze sectie" id="{03B5C7D9-0C64-2F41-AE9D-9260AE04D6FE}">
          <p14:sldIdLst>
            <p14:sldId id="294"/>
            <p14:sldId id="297"/>
            <p14:sldId id="295"/>
            <p14:sldId id="284"/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90" autoAdjust="0"/>
    <p:restoredTop sz="78010" autoAdjust="0"/>
  </p:normalViewPr>
  <p:slideViewPr>
    <p:cSldViewPr snapToObjects="1">
      <p:cViewPr varScale="1">
        <p:scale>
          <a:sx n="105" d="100"/>
          <a:sy n="105" d="100"/>
        </p:scale>
        <p:origin x="-1288" y="-112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10/09/14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Classical -&gt; Errors Average out</a:t>
            </a:r>
          </a:p>
          <a:p>
            <a:pPr algn="l"/>
            <a:r>
              <a:rPr lang="en-US" sz="1200" dirty="0" smtClean="0"/>
              <a:t>Quantum -&gt; Errors add up 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397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3850217" y="9434831"/>
            <a:ext cx="2944283" cy="4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/>
          <a:p>
            <a:pPr algn="r">
              <a:defRPr/>
            </a:pPr>
            <a:fld id="{4664D76C-5C64-914D-922B-FE65D65A7A52}" type="slidenum">
              <a:rPr lang="en-US" sz="1200" b="0">
                <a:latin typeface="Times" charset="0"/>
                <a:cs typeface="+mn-cs"/>
              </a:rPr>
              <a:pPr algn="r">
                <a:defRPr/>
              </a:pPr>
              <a:t>31</a:t>
            </a:fld>
            <a:endParaRPr lang="en-US" sz="1200" b="0">
              <a:latin typeface="Times" charset="0"/>
              <a:cs typeface="+mn-cs"/>
            </a:endParaRPr>
          </a:p>
        </p:txBody>
      </p:sp>
      <p:sp>
        <p:nvSpPr>
          <p:cNvPr id="169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6600"/>
            <a:ext cx="5027612" cy="37719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9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351" y="4754937"/>
            <a:ext cx="4996789" cy="4426019"/>
          </a:xfrm>
        </p:spPr>
        <p:txBody>
          <a:bodyPr/>
          <a:lstStyle/>
          <a:p>
            <a:pPr>
              <a:defRPr/>
            </a:pPr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10/09/14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7.emf"/><Relationship Id="rId5" Type="http://schemas.openxmlformats.org/officeDocument/2006/relationships/image" Target="../media/image30.emf"/><Relationship Id="rId6" Type="http://schemas.openxmlformats.org/officeDocument/2006/relationships/image" Target="../media/image5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7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37.emf"/><Relationship Id="rId7" Type="http://schemas.openxmlformats.org/officeDocument/2006/relationships/image" Target="../media/image35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7" Type="http://schemas.openxmlformats.org/officeDocument/2006/relationships/image" Target="../media/image32.emf"/><Relationship Id="rId8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6" Type="http://schemas.openxmlformats.org/officeDocument/2006/relationships/image" Target="../media/image4.png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9" Type="http://schemas.openxmlformats.org/officeDocument/2006/relationships/image" Target="../media/image4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.png"/><Relationship Id="rId7" Type="http://schemas.openxmlformats.org/officeDocument/2006/relationships/image" Target="../media/image7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7" Type="http://schemas.openxmlformats.org/officeDocument/2006/relationships/image" Target="../media/image32.emf"/><Relationship Id="rId8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1.emf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8" Type="http://schemas.openxmlformats.org/officeDocument/2006/relationships/image" Target="../media/image17.emf"/><Relationship Id="rId9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Correction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3" name="Groeperen 42"/>
          <p:cNvGrpSpPr/>
          <p:nvPr/>
        </p:nvGrpSpPr>
        <p:grpSpPr>
          <a:xfrm>
            <a:off x="683568" y="1556792"/>
            <a:ext cx="4176464" cy="2592288"/>
            <a:chOff x="683568" y="1268760"/>
            <a:chExt cx="4176464" cy="2592288"/>
          </a:xfrm>
        </p:grpSpPr>
        <p:sp>
          <p:nvSpPr>
            <p:cNvPr id="41" name="Afgeronde rechthoek 40"/>
            <p:cNvSpPr/>
            <p:nvPr/>
          </p:nvSpPr>
          <p:spPr>
            <a:xfrm>
              <a:off x="683568" y="1268760"/>
              <a:ext cx="417646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Classical Error Correction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3635896" y="1801222"/>
              <a:ext cx="1223969" cy="136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11111111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</a:t>
              </a:r>
              <a:r>
                <a:rPr lang="en-US" sz="1400" dirty="0" smtClean="0">
                  <a:solidFill>
                    <a:srgbClr val="FF0000"/>
                  </a:solidFill>
                </a:rPr>
                <a:t>0</a:t>
              </a:r>
              <a:r>
                <a:rPr lang="en-US" sz="1400" dirty="0" smtClean="0"/>
                <a:t>1111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890972" y="1844824"/>
              <a:ext cx="288894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Make n copies of the bit 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Every bit is measured and a majority vote determines what the original bit was</a:t>
              </a:r>
              <a:endParaRPr lang="en-US" sz="16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5148064" y="1556792"/>
            <a:ext cx="3600400" cy="2592288"/>
            <a:chOff x="683568" y="1268760"/>
            <a:chExt cx="3456384" cy="2592288"/>
          </a:xfrm>
        </p:grpSpPr>
        <p:sp>
          <p:nvSpPr>
            <p:cNvPr id="12" name="Afgeronde rechthoek 11"/>
            <p:cNvSpPr/>
            <p:nvPr/>
          </p:nvSpPr>
          <p:spPr>
            <a:xfrm>
              <a:off x="683568" y="1268760"/>
              <a:ext cx="345638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Quantum Error Correction ?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0972" y="1844824"/>
              <a:ext cx="310496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Make n copies of the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 </a:t>
              </a:r>
              <a:endParaRPr lang="en-US" sz="1600" dirty="0" smtClean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Every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</a:t>
              </a:r>
              <a:r>
                <a:rPr lang="en-US" sz="1600" dirty="0" smtClean="0"/>
                <a:t>is measured and a majority vote determines what the original bit was</a:t>
              </a:r>
              <a:endParaRPr lang="en-US" sz="1600" dirty="0"/>
            </a:p>
          </p:txBody>
        </p:sp>
      </p:grpSp>
      <p:sp>
        <p:nvSpPr>
          <p:cNvPr id="5" name="Rechthoek 4"/>
          <p:cNvSpPr/>
          <p:nvPr/>
        </p:nvSpPr>
        <p:spPr>
          <a:xfrm rot="20700000">
            <a:off x="6065638" y="2121200"/>
            <a:ext cx="2506340" cy="432048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chemeClr val="bg1"/>
                </a:solidFill>
              </a:rPr>
              <a:t>No Cloning Theorem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 rot="20700000">
            <a:off x="6065638" y="2968927"/>
            <a:ext cx="2506340" cy="432048"/>
          </a:xfrm>
          <a:prstGeom prst="rect">
            <a:avLst/>
          </a:prstGeom>
          <a:solidFill>
            <a:srgbClr val="0F115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rgbClr val="FFFFFF"/>
                </a:solidFill>
              </a:rPr>
              <a:t>Measurements project</a:t>
            </a:r>
            <a:endParaRPr lang="en-US" sz="18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</a:t>
            </a:r>
            <a:r>
              <a:rPr lang="en-US" dirty="0" smtClean="0"/>
              <a:t>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Ovaal 14"/>
          <p:cNvSpPr/>
          <p:nvPr/>
        </p:nvSpPr>
        <p:spPr bwMode="auto">
          <a:xfrm>
            <a:off x="2644729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1017905" y="1533253"/>
            <a:ext cx="1440517" cy="1604032"/>
            <a:chOff x="1017905" y="1533253"/>
            <a:chExt cx="1440517" cy="1604032"/>
          </a:xfrm>
        </p:grpSpPr>
        <p:grpSp>
          <p:nvGrpSpPr>
            <p:cNvPr id="32" name="Groeperen 31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Rechte verbindingslijn met pijl 34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Rechthoek 35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Pijl links 36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ijl links 37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ijl links 38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521692" y="1533253"/>
              <a:ext cx="589917" cy="589917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17905" y="1549723"/>
              <a:ext cx="589917" cy="589917"/>
            </a:xfrm>
            <a:prstGeom prst="rect">
              <a:avLst/>
            </a:prstGeom>
          </p:spPr>
        </p:pic>
      </p:grpSp>
      <p:sp>
        <p:nvSpPr>
          <p:cNvPr id="42" name="Ovaal 41"/>
          <p:cNvSpPr/>
          <p:nvPr/>
        </p:nvSpPr>
        <p:spPr bwMode="auto">
          <a:xfrm>
            <a:off x="2687377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3" name="Groeperen 42"/>
          <p:cNvGrpSpPr/>
          <p:nvPr/>
        </p:nvGrpSpPr>
        <p:grpSpPr>
          <a:xfrm>
            <a:off x="1103201" y="4349445"/>
            <a:ext cx="988743" cy="756097"/>
            <a:chOff x="2339752" y="1556792"/>
            <a:chExt cx="1224136" cy="936104"/>
          </a:xfrm>
        </p:grpSpPr>
        <p:sp>
          <p:nvSpPr>
            <p:cNvPr id="49" name="Ovaal 48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hoek 49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Rechte verbindingslijn met pijl 50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hthoek 5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Pijl links 43"/>
          <p:cNvSpPr/>
          <p:nvPr/>
        </p:nvSpPr>
        <p:spPr>
          <a:xfrm rot="5400000">
            <a:off x="1233337" y="398841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jl links 44"/>
          <p:cNvSpPr/>
          <p:nvPr/>
        </p:nvSpPr>
        <p:spPr>
          <a:xfrm rot="5400000">
            <a:off x="1723618" y="398841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 links 45"/>
          <p:cNvSpPr/>
          <p:nvPr/>
        </p:nvSpPr>
        <p:spPr>
          <a:xfrm>
            <a:off x="2229710" y="4413761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fbeelding 4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1564340" y="3501510"/>
            <a:ext cx="589917" cy="589917"/>
          </a:xfrm>
          <a:prstGeom prst="rect">
            <a:avLst/>
          </a:prstGeom>
        </p:spPr>
      </p:pic>
      <p:pic>
        <p:nvPicPr>
          <p:cNvPr id="48" name="Afbeelding 4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060553" y="3517980"/>
            <a:ext cx="589917" cy="589917"/>
          </a:xfrm>
          <a:prstGeom prst="rect">
            <a:avLst/>
          </a:prstGeom>
        </p:spPr>
      </p:pic>
      <p:sp>
        <p:nvSpPr>
          <p:cNvPr id="54" name="Ovaal 53"/>
          <p:cNvSpPr/>
          <p:nvPr/>
        </p:nvSpPr>
        <p:spPr bwMode="auto">
          <a:xfrm>
            <a:off x="6681735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7" name="Groeperen 16"/>
          <p:cNvGrpSpPr/>
          <p:nvPr/>
        </p:nvGrpSpPr>
        <p:grpSpPr>
          <a:xfrm>
            <a:off x="5097559" y="1364811"/>
            <a:ext cx="1397869" cy="1772474"/>
            <a:chOff x="4611862" y="1364811"/>
            <a:chExt cx="1397869" cy="1772474"/>
          </a:xfrm>
        </p:grpSpPr>
        <p:grpSp>
          <p:nvGrpSpPr>
            <p:cNvPr id="55" name="Groeperen 54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61" name="Ovaal 6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hthoek 6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Rechte verbindingslijn met pijl 6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Rechthoek 6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Pijl links 55"/>
            <p:cNvSpPr/>
            <p:nvPr/>
          </p:nvSpPr>
          <p:spPr>
            <a:xfrm rot="5400000">
              <a:off x="4741998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ijl links 56"/>
            <p:cNvSpPr/>
            <p:nvPr/>
          </p:nvSpPr>
          <p:spPr>
            <a:xfrm rot="5400000">
              <a:off x="523227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ijl links 57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4726797" y="1364811"/>
              <a:ext cx="734425" cy="979053"/>
              <a:chOff x="574074" y="3264680"/>
              <a:chExt cx="1628596" cy="2171063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27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5204344" y="1402135"/>
              <a:ext cx="734425" cy="979053"/>
              <a:chOff x="709245" y="3264680"/>
              <a:chExt cx="1628596" cy="2171063"/>
            </a:xfrm>
          </p:grpSpPr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09245" y="3828124"/>
                <a:ext cx="686998" cy="1071003"/>
              </a:xfrm>
              <a:prstGeom prst="rtTriangle">
                <a:avLst/>
              </a:prstGeom>
            </p:spPr>
          </p:pic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973814" y="3264680"/>
                <a:ext cx="1364027" cy="2171063"/>
              </a:xfrm>
              <a:prstGeom prst="diamond">
                <a:avLst/>
              </a:prstGeom>
            </p:spPr>
          </p:pic>
        </p:grpSp>
      </p:grpSp>
      <p:sp>
        <p:nvSpPr>
          <p:cNvPr id="66" name="Ovaal 65"/>
          <p:cNvSpPr/>
          <p:nvPr/>
        </p:nvSpPr>
        <p:spPr bwMode="auto">
          <a:xfrm>
            <a:off x="6664242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8" name="Groeperen 17"/>
          <p:cNvGrpSpPr/>
          <p:nvPr/>
        </p:nvGrpSpPr>
        <p:grpSpPr>
          <a:xfrm>
            <a:off x="5080066" y="3195454"/>
            <a:ext cx="1397869" cy="1910088"/>
            <a:chOff x="4594369" y="3195454"/>
            <a:chExt cx="1397869" cy="1910088"/>
          </a:xfrm>
        </p:grpSpPr>
        <p:grpSp>
          <p:nvGrpSpPr>
            <p:cNvPr id="67" name="Groeperen 66"/>
            <p:cNvGrpSpPr/>
            <p:nvPr/>
          </p:nvGrpSpPr>
          <p:grpSpPr>
            <a:xfrm>
              <a:off x="4594369" y="4349445"/>
              <a:ext cx="988743" cy="756097"/>
              <a:chOff x="2339752" y="1556792"/>
              <a:chExt cx="1224136" cy="936104"/>
            </a:xfrm>
          </p:grpSpPr>
          <p:sp>
            <p:nvSpPr>
              <p:cNvPr id="71" name="Ovaal 7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Rechte verbindingslijn met pijl 7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4" name="Rechthoek 7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Pijl links 67"/>
            <p:cNvSpPr/>
            <p:nvPr/>
          </p:nvSpPr>
          <p:spPr>
            <a:xfrm rot="5400000">
              <a:off x="4724505" y="3988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ijl links 68"/>
            <p:cNvSpPr/>
            <p:nvPr/>
          </p:nvSpPr>
          <p:spPr>
            <a:xfrm rot="5400000">
              <a:off x="5214786" y="3988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ijl links 69"/>
            <p:cNvSpPr/>
            <p:nvPr/>
          </p:nvSpPr>
          <p:spPr>
            <a:xfrm>
              <a:off x="5720878" y="441376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eperen 5"/>
            <p:cNvGrpSpPr/>
            <p:nvPr/>
          </p:nvGrpSpPr>
          <p:grpSpPr>
            <a:xfrm>
              <a:off x="4772887" y="3195454"/>
              <a:ext cx="1129437" cy="1347537"/>
              <a:chOff x="739048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739048" y="3793508"/>
                <a:ext cx="1364030" cy="2171064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879559" y="2976390"/>
                <a:ext cx="1364030" cy="2171064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4698492" y="3325460"/>
              <a:ext cx="734425" cy="979053"/>
              <a:chOff x="574074" y="3264680"/>
              <a:chExt cx="1628596" cy="2171063"/>
            </a:xfrm>
          </p:grpSpPr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27" cy="2171063"/>
              </a:xfrm>
              <a:prstGeom prst="diamond">
                <a:avLst/>
              </a:prstGeom>
            </p:spPr>
          </p:pic>
        </p:grpSp>
      </p:grpSp>
      <p:grpSp>
        <p:nvGrpSpPr>
          <p:cNvPr id="94" name="Groeperen 93"/>
          <p:cNvGrpSpPr/>
          <p:nvPr/>
        </p:nvGrpSpPr>
        <p:grpSpPr>
          <a:xfrm>
            <a:off x="2948517" y="1898988"/>
            <a:ext cx="1175120" cy="962639"/>
            <a:chOff x="2948517" y="1898988"/>
            <a:chExt cx="1175120" cy="962639"/>
          </a:xfrm>
        </p:grpSpPr>
        <p:grpSp>
          <p:nvGrpSpPr>
            <p:cNvPr id="19" name="Groeperen 18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6" name="Afbeelding 75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31" name="Afbeelding 3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grpSp>
        <p:nvGrpSpPr>
          <p:cNvPr id="95" name="Groeperen 94"/>
          <p:cNvGrpSpPr/>
          <p:nvPr/>
        </p:nvGrpSpPr>
        <p:grpSpPr>
          <a:xfrm>
            <a:off x="2953820" y="3756277"/>
            <a:ext cx="1201135" cy="993230"/>
            <a:chOff x="2953820" y="3756277"/>
            <a:chExt cx="1201135" cy="993230"/>
          </a:xfrm>
        </p:grpSpPr>
        <p:grpSp>
          <p:nvGrpSpPr>
            <p:cNvPr id="23" name="Groeperen 22"/>
            <p:cNvGrpSpPr/>
            <p:nvPr/>
          </p:nvGrpSpPr>
          <p:grpSpPr>
            <a:xfrm>
              <a:off x="3061251" y="4143120"/>
              <a:ext cx="1093704" cy="606387"/>
              <a:chOff x="3061251" y="4143120"/>
              <a:chExt cx="1093704" cy="606387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00000">
                <a:off x="3565038" y="414312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61251" y="415959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59" name="Afbeelding 5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820" y="3756277"/>
              <a:ext cx="1100411" cy="267863"/>
            </a:xfrm>
            <a:prstGeom prst="rect">
              <a:avLst/>
            </a:prstGeom>
          </p:spPr>
        </p:pic>
      </p:grpSp>
      <p:grpSp>
        <p:nvGrpSpPr>
          <p:cNvPr id="97" name="Groeperen 96"/>
          <p:cNvGrpSpPr/>
          <p:nvPr/>
        </p:nvGrpSpPr>
        <p:grpSpPr>
          <a:xfrm>
            <a:off x="6310232" y="1425290"/>
            <a:ext cx="2468685" cy="1541269"/>
            <a:chOff x="6310232" y="1425290"/>
            <a:chExt cx="2468685" cy="1541269"/>
          </a:xfrm>
        </p:grpSpPr>
        <p:grpSp>
          <p:nvGrpSpPr>
            <p:cNvPr id="24" name="Groeperen 23"/>
            <p:cNvGrpSpPr/>
            <p:nvPr/>
          </p:nvGrpSpPr>
          <p:grpSpPr>
            <a:xfrm>
              <a:off x="7380312" y="1950182"/>
              <a:ext cx="1211972" cy="1016377"/>
              <a:chOff x="7051200" y="1905531"/>
              <a:chExt cx="1211972" cy="1016377"/>
            </a:xfrm>
          </p:grpSpPr>
          <p:pic>
            <p:nvPicPr>
              <p:cNvPr id="79" name="Afbeelding 7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051200" y="2159619"/>
                <a:ext cx="309806" cy="482975"/>
              </a:xfrm>
              <a:prstGeom prst="rtTriangle">
                <a:avLst/>
              </a:prstGeom>
            </p:spPr>
          </p:pic>
          <p:pic>
            <p:nvPicPr>
              <p:cNvPr id="80" name="Afbeelding 7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7170509" y="1905531"/>
                <a:ext cx="615116" cy="979053"/>
              </a:xfrm>
              <a:prstGeom prst="diamond">
                <a:avLst/>
              </a:prstGeom>
            </p:spPr>
          </p:pic>
          <p:pic>
            <p:nvPicPr>
              <p:cNvPr id="81" name="Afbeelding 8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528747" y="2196943"/>
                <a:ext cx="309806" cy="482975"/>
              </a:xfrm>
              <a:prstGeom prst="rtTriangle">
                <a:avLst/>
              </a:prstGeom>
            </p:spPr>
          </p:pic>
          <p:pic>
            <p:nvPicPr>
              <p:cNvPr id="82" name="Afbeelding 8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7648056" y="1942855"/>
                <a:ext cx="615116" cy="979053"/>
              </a:xfrm>
              <a:prstGeom prst="diamond">
                <a:avLst/>
              </a:prstGeom>
            </p:spPr>
          </p:pic>
        </p:grpSp>
        <p:pic>
          <p:nvPicPr>
            <p:cNvPr id="60" name="Afbeelding 5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232" y="1425290"/>
              <a:ext cx="2468685" cy="600882"/>
            </a:xfrm>
            <a:prstGeom prst="rect">
              <a:avLst/>
            </a:prstGeom>
          </p:spPr>
        </p:pic>
      </p:grpSp>
      <p:grpSp>
        <p:nvGrpSpPr>
          <p:cNvPr id="96" name="Groeperen 95"/>
          <p:cNvGrpSpPr/>
          <p:nvPr/>
        </p:nvGrpSpPr>
        <p:grpSpPr>
          <a:xfrm>
            <a:off x="6224068" y="3423258"/>
            <a:ext cx="2468685" cy="1839896"/>
            <a:chOff x="6224068" y="3423258"/>
            <a:chExt cx="2468685" cy="1839896"/>
          </a:xfrm>
        </p:grpSpPr>
        <p:grpSp>
          <p:nvGrpSpPr>
            <p:cNvPr id="30" name="Groeperen 29"/>
            <p:cNvGrpSpPr/>
            <p:nvPr/>
          </p:nvGrpSpPr>
          <p:grpSpPr>
            <a:xfrm>
              <a:off x="7475284" y="3915617"/>
              <a:ext cx="1203832" cy="1347537"/>
              <a:chOff x="6998358" y="3243985"/>
              <a:chExt cx="1203832" cy="1347537"/>
            </a:xfrm>
          </p:grpSpPr>
          <p:pic>
            <p:nvPicPr>
              <p:cNvPr id="90" name="Afbeelding 8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7587073" y="3243985"/>
                <a:ext cx="615117" cy="979053"/>
              </a:xfrm>
              <a:prstGeom prst="diamond">
                <a:avLst/>
              </a:prstGeom>
            </p:spPr>
          </p:pic>
          <p:grpSp>
            <p:nvGrpSpPr>
              <p:cNvPr id="29" name="Groeperen 28"/>
              <p:cNvGrpSpPr/>
              <p:nvPr/>
            </p:nvGrpSpPr>
            <p:grpSpPr>
              <a:xfrm>
                <a:off x="6998358" y="3373991"/>
                <a:ext cx="734425" cy="1217531"/>
                <a:chOff x="6998358" y="3373991"/>
                <a:chExt cx="734425" cy="1217531"/>
              </a:xfrm>
            </p:grpSpPr>
            <p:pic>
              <p:nvPicPr>
                <p:cNvPr id="89" name="Afbeelding 8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33" t="-109403" r="-52687" b="-6514"/>
                <a:stretch/>
              </p:blipFill>
              <p:spPr>
                <a:xfrm rot="12566319">
                  <a:off x="7072753" y="3612469"/>
                  <a:ext cx="615117" cy="979053"/>
                </a:xfrm>
                <a:prstGeom prst="diamond">
                  <a:avLst/>
                </a:prstGeom>
              </p:spPr>
            </p:pic>
            <p:pic>
              <p:nvPicPr>
                <p:cNvPr id="91" name="Afbeelding 90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6998358" y="3628079"/>
                  <a:ext cx="309806" cy="482975"/>
                </a:xfrm>
                <a:prstGeom prst="rtTriangle">
                  <a:avLst/>
                </a:prstGeom>
              </p:spPr>
            </p:pic>
            <p:pic>
              <p:nvPicPr>
                <p:cNvPr id="92" name="Afbeelding 91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7117667" y="3373991"/>
                  <a:ext cx="615116" cy="979053"/>
                </a:xfrm>
                <a:prstGeom prst="diamond">
                  <a:avLst/>
                </a:prstGeom>
              </p:spPr>
            </p:pic>
          </p:grpSp>
        </p:grpSp>
        <p:pic>
          <p:nvPicPr>
            <p:cNvPr id="93" name="Afbeelding 9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068" y="3423258"/>
              <a:ext cx="2468685" cy="600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4" grpId="0" animBg="1"/>
      <p:bldP spid="45" grpId="0" animBg="1"/>
      <p:bldP spid="46" grpId="0" animBg="1"/>
      <p:bldP spid="54" grpId="0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eperen 81"/>
          <p:cNvGrpSpPr/>
          <p:nvPr/>
        </p:nvGrpSpPr>
        <p:grpSpPr>
          <a:xfrm>
            <a:off x="4283968" y="4647145"/>
            <a:ext cx="1021127" cy="733055"/>
            <a:chOff x="4283968" y="4647145"/>
            <a:chExt cx="1021127" cy="733055"/>
          </a:xfrm>
        </p:grpSpPr>
        <p:sp>
          <p:nvSpPr>
            <p:cNvPr id="76" name="Traan 75"/>
            <p:cNvSpPr/>
            <p:nvPr/>
          </p:nvSpPr>
          <p:spPr bwMode="auto">
            <a:xfrm rot="4500000">
              <a:off x="4394780" y="4823236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7" name="Traan 76"/>
            <p:cNvSpPr/>
            <p:nvPr/>
          </p:nvSpPr>
          <p:spPr bwMode="auto">
            <a:xfrm rot="15300000">
              <a:off x="4988033" y="5063137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8" name="Traan 77"/>
            <p:cNvSpPr/>
            <p:nvPr/>
          </p:nvSpPr>
          <p:spPr bwMode="auto">
            <a:xfrm rot="15501730">
              <a:off x="4709812" y="4933176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80" name="Afbeelding 7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587199" y="4755279"/>
              <a:ext cx="571616" cy="571616"/>
            </a:xfrm>
            <a:prstGeom prst="rect">
              <a:avLst/>
            </a:prstGeom>
          </p:spPr>
        </p:pic>
        <p:pic>
          <p:nvPicPr>
            <p:cNvPr id="81" name="Afbeelding 8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283968" y="4647145"/>
              <a:ext cx="571616" cy="571616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1" name="Ovaal 20"/>
          <p:cNvSpPr/>
          <p:nvPr/>
        </p:nvSpPr>
        <p:spPr bwMode="auto">
          <a:xfrm>
            <a:off x="3314537" y="4925514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2" name="Afbeelding 3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1660771" y="1627615"/>
            <a:ext cx="571616" cy="571616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1268760"/>
            <a:ext cx="1814863" cy="253396"/>
          </a:xfrm>
          <a:prstGeom prst="rect">
            <a:avLst/>
          </a:prstGeom>
        </p:spPr>
      </p:pic>
      <p:pic>
        <p:nvPicPr>
          <p:cNvPr id="36" name="Afbeelding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2258444"/>
            <a:ext cx="1901760" cy="225728"/>
          </a:xfrm>
          <a:prstGeom prst="rect">
            <a:avLst/>
          </a:prstGeom>
        </p:spPr>
      </p:pic>
      <p:pic>
        <p:nvPicPr>
          <p:cNvPr id="37" name="Afbeelding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3554658"/>
            <a:ext cx="1901760" cy="225728"/>
          </a:xfrm>
          <a:prstGeom prst="rect">
            <a:avLst/>
          </a:prstGeom>
        </p:spPr>
      </p:pic>
      <p:grpSp>
        <p:nvGrpSpPr>
          <p:cNvPr id="42" name="Groeperen 41"/>
          <p:cNvGrpSpPr/>
          <p:nvPr/>
        </p:nvGrpSpPr>
        <p:grpSpPr>
          <a:xfrm>
            <a:off x="1226919" y="2603378"/>
            <a:ext cx="1142603" cy="803861"/>
            <a:chOff x="1440906" y="2332899"/>
            <a:chExt cx="1142603" cy="803861"/>
          </a:xfrm>
        </p:grpSpPr>
        <p:sp>
          <p:nvSpPr>
            <p:cNvPr id="39" name="Traan 38"/>
            <p:cNvSpPr/>
            <p:nvPr/>
          </p:nvSpPr>
          <p:spPr bwMode="auto">
            <a:xfrm rot="4500000">
              <a:off x="1551718" y="2508990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0" name="Traan 39"/>
            <p:cNvSpPr/>
            <p:nvPr/>
          </p:nvSpPr>
          <p:spPr bwMode="auto">
            <a:xfrm rot="15300000">
              <a:off x="2144971" y="2748891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1" name="Traan 40"/>
            <p:cNvSpPr/>
            <p:nvPr/>
          </p:nvSpPr>
          <p:spPr bwMode="auto">
            <a:xfrm rot="15501730">
              <a:off x="1866750" y="2618930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011893" y="2565144"/>
              <a:ext cx="571616" cy="571616"/>
            </a:xfrm>
            <a:prstGeom prst="rect">
              <a:avLst/>
            </a:prstGeom>
          </p:spPr>
        </p:pic>
        <p:pic>
          <p:nvPicPr>
            <p:cNvPr id="30" name="Afbeelding 2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744137" y="2441033"/>
              <a:ext cx="571616" cy="571616"/>
            </a:xfrm>
            <a:prstGeom prst="rect">
              <a:avLst/>
            </a:prstGeom>
          </p:spPr>
        </p:pic>
        <p:pic>
          <p:nvPicPr>
            <p:cNvPr id="29" name="Afbeelding 2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440906" y="2332899"/>
              <a:ext cx="571616" cy="571616"/>
            </a:xfrm>
            <a:prstGeom prst="rect">
              <a:avLst/>
            </a:prstGeom>
          </p:spPr>
        </p:pic>
      </p:grpSp>
      <p:sp>
        <p:nvSpPr>
          <p:cNvPr id="51" name="Afgeronde rechthoek 50"/>
          <p:cNvSpPr/>
          <p:nvPr/>
        </p:nvSpPr>
        <p:spPr>
          <a:xfrm>
            <a:off x="3655160" y="1908572"/>
            <a:ext cx="4422040" cy="180869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Encode state on a logical </a:t>
            </a:r>
            <a:r>
              <a:rPr lang="en-US" sz="1600" dirty="0" err="1">
                <a:solidFill>
                  <a:schemeClr val="tx1"/>
                </a:solidFill>
              </a:rPr>
              <a:t>qubit</a:t>
            </a:r>
            <a:r>
              <a:rPr lang="en-US" sz="1600" dirty="0">
                <a:solidFill>
                  <a:schemeClr val="tx1"/>
                </a:solidFill>
              </a:rPr>
              <a:t> consisting of an entangled state of multiple </a:t>
            </a:r>
            <a:r>
              <a:rPr lang="en-US" sz="1600" dirty="0" err="1">
                <a:solidFill>
                  <a:schemeClr val="tx1"/>
                </a:solidFill>
              </a:rPr>
              <a:t>qubits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An error </a:t>
            </a:r>
            <a:r>
              <a:rPr lang="en-US" sz="1600" dirty="0" smtClean="0">
                <a:solidFill>
                  <a:schemeClr val="tx1"/>
                </a:solidFill>
              </a:rPr>
              <a:t>has occurred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Perform </a:t>
            </a:r>
            <a:r>
              <a:rPr lang="en-US" sz="1600" dirty="0" smtClean="0">
                <a:solidFill>
                  <a:schemeClr val="tx1"/>
                </a:solidFill>
              </a:rPr>
              <a:t>parity measurements </a:t>
            </a:r>
            <a:r>
              <a:rPr lang="en-US" sz="1600" dirty="0">
                <a:solidFill>
                  <a:schemeClr val="tx1"/>
                </a:solidFill>
              </a:rPr>
              <a:t>to diagnose the error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Correct the error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2" name="Groeperen 51"/>
          <p:cNvGrpSpPr/>
          <p:nvPr/>
        </p:nvGrpSpPr>
        <p:grpSpPr>
          <a:xfrm>
            <a:off x="1295595" y="3777713"/>
            <a:ext cx="1142603" cy="803861"/>
            <a:chOff x="1440906" y="2332899"/>
            <a:chExt cx="1142603" cy="803861"/>
          </a:xfrm>
        </p:grpSpPr>
        <p:sp>
          <p:nvSpPr>
            <p:cNvPr id="53" name="Traan 52"/>
            <p:cNvSpPr/>
            <p:nvPr/>
          </p:nvSpPr>
          <p:spPr bwMode="auto">
            <a:xfrm rot="4500000">
              <a:off x="1551718" y="2508990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4" name="Traan 53"/>
            <p:cNvSpPr/>
            <p:nvPr/>
          </p:nvSpPr>
          <p:spPr bwMode="auto">
            <a:xfrm rot="15300000">
              <a:off x="2144971" y="2748891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5" name="Traan 54"/>
            <p:cNvSpPr/>
            <p:nvPr/>
          </p:nvSpPr>
          <p:spPr bwMode="auto">
            <a:xfrm rot="15501730">
              <a:off x="1866750" y="2618930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56" name="Afbeelding 55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2011893" y="2565144"/>
              <a:ext cx="571616" cy="571616"/>
            </a:xfrm>
            <a:prstGeom prst="rect">
              <a:avLst/>
            </a:prstGeom>
          </p:spPr>
        </p:pic>
        <p:pic>
          <p:nvPicPr>
            <p:cNvPr id="57" name="Afbeelding 5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744137" y="2441033"/>
              <a:ext cx="571616" cy="571616"/>
            </a:xfrm>
            <a:prstGeom prst="rect">
              <a:avLst/>
            </a:prstGeom>
          </p:spPr>
        </p:pic>
        <p:pic>
          <p:nvPicPr>
            <p:cNvPr id="58" name="Afbeelding 5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440906" y="2332899"/>
              <a:ext cx="571616" cy="571616"/>
            </a:xfrm>
            <a:prstGeom prst="rect">
              <a:avLst/>
            </a:prstGeom>
          </p:spPr>
        </p:pic>
      </p:grpSp>
      <p:grpSp>
        <p:nvGrpSpPr>
          <p:cNvPr id="59" name="Groeperen 58"/>
          <p:cNvGrpSpPr/>
          <p:nvPr/>
        </p:nvGrpSpPr>
        <p:grpSpPr>
          <a:xfrm>
            <a:off x="1304661" y="4684532"/>
            <a:ext cx="1047097" cy="810041"/>
            <a:chOff x="4611862" y="2055884"/>
            <a:chExt cx="1397869" cy="1081401"/>
          </a:xfrm>
        </p:grpSpPr>
        <p:grpSp>
          <p:nvGrpSpPr>
            <p:cNvPr id="60" name="Groeperen 59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70" name="Ovaal 69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hthoek 70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Rechte verbindingslijn met pijl 71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3" name="Rechthoek 72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Pijl links 60"/>
            <p:cNvSpPr/>
            <p:nvPr/>
          </p:nvSpPr>
          <p:spPr>
            <a:xfrm rot="5400000">
              <a:off x="4741998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Pijl links 61"/>
            <p:cNvSpPr/>
            <p:nvPr/>
          </p:nvSpPr>
          <p:spPr>
            <a:xfrm rot="5400000">
              <a:off x="523227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ijl links 62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Ovaal 73"/>
          <p:cNvSpPr/>
          <p:nvPr/>
        </p:nvSpPr>
        <p:spPr bwMode="auto">
          <a:xfrm>
            <a:off x="2915816" y="4922169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79" name="Afbeelding 7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854955" y="4879390"/>
            <a:ext cx="571616" cy="571616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65" y="4122296"/>
            <a:ext cx="1901760" cy="2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4.44444E-6 L 0.03159 4.44444E-6 " pathEditMode="relative" ptsTypes="AA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1" grpId="0" uiExpand="1" build="allAtOnce" animBg="1"/>
      <p:bldP spid="7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Extending coherence</a:t>
            </a:r>
            <a:endParaRPr lang="en-US" sz="1600" dirty="0" smtClean="0">
              <a:solidFill>
                <a:schemeClr val="bg2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44278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7" descr="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35612" r="4897" b="7460"/>
          <a:stretch>
            <a:fillRect/>
          </a:stretch>
        </p:blipFill>
        <p:spPr bwMode="auto">
          <a:xfrm>
            <a:off x="4427984" y="4579352"/>
            <a:ext cx="2028514" cy="14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eperen 54"/>
          <p:cNvGrpSpPr/>
          <p:nvPr/>
        </p:nvGrpSpPr>
        <p:grpSpPr>
          <a:xfrm>
            <a:off x="827584" y="1506158"/>
            <a:ext cx="3456384" cy="2424897"/>
            <a:chOff x="827584" y="1506158"/>
            <a:chExt cx="345638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827584" y="1506158"/>
              <a:ext cx="345638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2462028"/>
              <a:ext cx="548959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1828998" y="2529038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3023837" y="2579847"/>
              <a:ext cx="781605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99316" y="2524647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130173" y="3174561"/>
              <a:ext cx="548959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1828998" y="3241571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2586852" y="3237180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2588833"/>
              <a:ext cx="326065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3263842"/>
              <a:ext cx="326065" cy="317500"/>
            </a:xfrm>
            <a:prstGeom prst="rect">
              <a:avLst/>
            </a:prstGeom>
          </p:spPr>
        </p:pic>
      </p:grpSp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4" name="Groeperen 53"/>
          <p:cNvGrpSpPr/>
          <p:nvPr/>
        </p:nvGrpSpPr>
        <p:grpSpPr>
          <a:xfrm>
            <a:off x="827584" y="4173673"/>
            <a:ext cx="3456384" cy="1730632"/>
            <a:chOff x="827584" y="4173673"/>
            <a:chExt cx="3456384" cy="1730632"/>
          </a:xfrm>
        </p:grpSpPr>
        <p:sp>
          <p:nvSpPr>
            <p:cNvPr id="39" name="Afgeronde rechthoek 38"/>
            <p:cNvSpPr/>
            <p:nvPr/>
          </p:nvSpPr>
          <p:spPr>
            <a:xfrm>
              <a:off x="827584" y="4173673"/>
              <a:ext cx="3456384" cy="17306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</a:t>
              </a:r>
              <a:r>
                <a:rPr lang="en-US" sz="1800" dirty="0" smtClean="0">
                  <a:solidFill>
                    <a:schemeClr val="tx1"/>
                  </a:solidFill>
                </a:rPr>
                <a:t>rotated with microwave pulses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5129542"/>
              <a:ext cx="548959" cy="513156"/>
            </a:xfrm>
            <a:prstGeom prst="rect">
              <a:avLst/>
            </a:prstGeom>
          </p:spPr>
        </p:pic>
        <p:sp>
          <p:nvSpPr>
            <p:cNvPr id="43" name="Pijl links 42"/>
            <p:cNvSpPr/>
            <p:nvPr/>
          </p:nvSpPr>
          <p:spPr>
            <a:xfrm>
              <a:off x="2895721" y="5192161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5256347"/>
              <a:ext cx="326065" cy="317500"/>
            </a:xfrm>
            <a:prstGeom prst="rect">
              <a:avLst/>
            </a:prstGeom>
          </p:spPr>
        </p:pic>
        <p:pic>
          <p:nvPicPr>
            <p:cNvPr id="52" name="Afbeelding 5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78109">
              <a:off x="3215293" y="5154586"/>
              <a:ext cx="548959" cy="513156"/>
            </a:xfrm>
            <a:prstGeom prst="rect">
              <a:avLst/>
            </a:prstGeom>
          </p:spPr>
        </p:pic>
        <p:sp>
          <p:nvSpPr>
            <p:cNvPr id="51" name="Freeform 17"/>
            <p:cNvSpPr/>
            <p:nvPr/>
          </p:nvSpPr>
          <p:spPr>
            <a:xfrm rot="20962063">
              <a:off x="1990201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Ovaal 4"/>
          <p:cNvSpPr/>
          <p:nvPr/>
        </p:nvSpPr>
        <p:spPr>
          <a:xfrm>
            <a:off x="5436096" y="1628800"/>
            <a:ext cx="3627547" cy="3627547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 bwMode="auto">
          <a:xfrm flipH="1">
            <a:off x="5220072" y="3237180"/>
            <a:ext cx="216024" cy="22080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H="1">
            <a:off x="5292080" y="5192161"/>
            <a:ext cx="2448272" cy="3816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eperen 22"/>
          <p:cNvGrpSpPr/>
          <p:nvPr/>
        </p:nvGrpSpPr>
        <p:grpSpPr>
          <a:xfrm>
            <a:off x="5256016" y="5279468"/>
            <a:ext cx="244639" cy="244639"/>
            <a:chOff x="5948536" y="2365387"/>
            <a:chExt cx="2996952" cy="2996952"/>
          </a:xfrm>
        </p:grpSpPr>
        <p:pic>
          <p:nvPicPr>
            <p:cNvPr id="41" name="Afbeelding 40" descr="NV_No_Spin_NoTex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536" y="2365387"/>
              <a:ext cx="2996952" cy="2996952"/>
            </a:xfrm>
            <a:prstGeom prst="rect">
              <a:avLst/>
            </a:prstGeom>
          </p:spPr>
        </p:pic>
        <p:pic>
          <p:nvPicPr>
            <p:cNvPr id="42" name="Afbeelding 41" descr="PurpleSpi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992448" y="2977902"/>
              <a:ext cx="589072" cy="589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Afbeelding 4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369504" y="3411483"/>
            <a:ext cx="266327" cy="266327"/>
          </a:xfrm>
          <a:prstGeom prst="rect">
            <a:avLst/>
          </a:prstGeom>
        </p:spPr>
      </p:pic>
      <p:cxnSp>
        <p:nvCxnSpPr>
          <p:cNvPr id="42" name="Rechte verbindingslijn 41"/>
          <p:cNvCxnSpPr/>
          <p:nvPr/>
        </p:nvCxnSpPr>
        <p:spPr bwMode="auto">
          <a:xfrm>
            <a:off x="1447796" y="1628799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Extending coherence</a:t>
            </a:r>
            <a:endParaRPr lang="en-US" sz="1600" dirty="0" smtClean="0">
              <a:solidFill>
                <a:schemeClr val="bg2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pic>
        <p:nvPicPr>
          <p:cNvPr id="44" name="Afbeelding 4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372792" y="3418681"/>
            <a:ext cx="266327" cy="266327"/>
          </a:xfrm>
          <a:prstGeom prst="rect">
            <a:avLst/>
          </a:prstGeom>
        </p:spPr>
      </p:pic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55" y="4059290"/>
            <a:ext cx="995916" cy="5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measure </a:t>
            </a:r>
            <a:r>
              <a:rPr lang="en-US" dirty="0" smtClean="0"/>
              <a:t>the coherence time trough a </a:t>
            </a:r>
            <a:r>
              <a:rPr lang="en-US" dirty="0" err="1" smtClean="0"/>
              <a:t>ramsey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Experiment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electron_T2st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85" y="2091838"/>
            <a:ext cx="3230614" cy="2545332"/>
          </a:xfrm>
          <a:prstGeom prst="rect">
            <a:avLst/>
          </a:prstGeom>
        </p:spPr>
      </p:pic>
      <p:pic>
        <p:nvPicPr>
          <p:cNvPr id="7" name="Afbeelding 6" descr="Ramsey_Gi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0" y="2091838"/>
            <a:ext cx="2991109" cy="1697202"/>
          </a:xfrm>
          <a:prstGeom prst="rect">
            <a:avLst/>
          </a:prstGeom>
        </p:spPr>
      </p:pic>
      <p:pic>
        <p:nvPicPr>
          <p:cNvPr id="9" name="Afbeelding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84" y="4799674"/>
            <a:ext cx="3118559" cy="3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by applying </a:t>
            </a:r>
            <a:r>
              <a:rPr lang="en-US" dirty="0" smtClean="0"/>
              <a:t>a </a:t>
            </a:r>
            <a:br>
              <a:rPr lang="en-US" dirty="0" smtClean="0"/>
            </a:br>
            <a:r>
              <a:rPr lang="en-US" dirty="0" smtClean="0"/>
              <a:t>pi-pulse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Spin-Echo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pinEcho_Gij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4537292" cy="1775462"/>
          </a:xfrm>
          <a:prstGeom prst="rect">
            <a:avLst/>
          </a:prstGeom>
        </p:spPr>
      </p:pic>
      <p:pic>
        <p:nvPicPr>
          <p:cNvPr id="6" name="Afbeelding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17" y="4581128"/>
            <a:ext cx="3245766" cy="329898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60" y="1789006"/>
            <a:ext cx="3181666" cy="25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further by applying more </a:t>
            </a:r>
            <a:r>
              <a:rPr lang="en-US" dirty="0" smtClean="0"/>
              <a:t>pi-pulses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grpSp>
        <p:nvGrpSpPr>
          <p:cNvPr id="11" name="Groeperen 10"/>
          <p:cNvGrpSpPr/>
          <p:nvPr/>
        </p:nvGrpSpPr>
        <p:grpSpPr>
          <a:xfrm>
            <a:off x="3563888" y="1461297"/>
            <a:ext cx="2332115" cy="1852074"/>
            <a:chOff x="912850" y="1476594"/>
            <a:chExt cx="3230614" cy="2565627"/>
          </a:xfrm>
        </p:grpSpPr>
        <p:pic>
          <p:nvPicPr>
            <p:cNvPr id="6" name="Afbeelding 5" descr="electron_T2star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50" y="1476594"/>
              <a:ext cx="3230614" cy="2545332"/>
            </a:xfrm>
            <a:prstGeom prst="rect">
              <a:avLst/>
            </a:prstGeom>
          </p:spPr>
        </p:pic>
        <p:sp>
          <p:nvSpPr>
            <p:cNvPr id="8" name="Ovaal 7"/>
            <p:cNvSpPr/>
            <p:nvPr/>
          </p:nvSpPr>
          <p:spPr bwMode="auto">
            <a:xfrm>
              <a:off x="314509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0" name="Groeperen 9"/>
          <p:cNvGrpSpPr/>
          <p:nvPr/>
        </p:nvGrpSpPr>
        <p:grpSpPr>
          <a:xfrm>
            <a:off x="6372200" y="1461297"/>
            <a:ext cx="2296780" cy="1846853"/>
            <a:chOff x="4138402" y="1483826"/>
            <a:chExt cx="3181666" cy="2558395"/>
          </a:xfrm>
        </p:grpSpPr>
        <p:pic>
          <p:nvPicPr>
            <p:cNvPr id="7" name="Afbeelding 6" descr="spin_ech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402" y="1483826"/>
              <a:ext cx="3181666" cy="2512700"/>
            </a:xfrm>
            <a:prstGeom prst="rect">
              <a:avLst/>
            </a:prstGeom>
          </p:spPr>
        </p:pic>
        <p:sp>
          <p:nvSpPr>
            <p:cNvPr id="9" name="Ovaal 8"/>
            <p:cNvSpPr/>
            <p:nvPr/>
          </p:nvSpPr>
          <p:spPr bwMode="auto">
            <a:xfrm>
              <a:off x="638545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5832140" y="300559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 240 ! </a:t>
            </a:r>
          </a:p>
        </p:txBody>
      </p:sp>
      <p:cxnSp>
        <p:nvCxnSpPr>
          <p:cNvPr id="14" name="Rechte verbindingslijn met pijl 13"/>
          <p:cNvCxnSpPr/>
          <p:nvPr/>
        </p:nvCxnSpPr>
        <p:spPr bwMode="auto">
          <a:xfrm>
            <a:off x="5832140" y="3429000"/>
            <a:ext cx="79208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5"/>
          <a:srcRect t="30147"/>
          <a:stretch/>
        </p:blipFill>
        <p:spPr>
          <a:xfrm>
            <a:off x="1187624" y="4365104"/>
            <a:ext cx="2787542" cy="821555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365104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3752092"/>
            <a:ext cx="2925358" cy="348718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886374"/>
            <a:ext cx="1995443" cy="3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60180" y="964941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3" name="Afbeelding 32" descr="PurpleRot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43" y="3180240"/>
            <a:ext cx="374419" cy="249612"/>
          </a:xfrm>
          <a:prstGeom prst="rect">
            <a:avLst/>
          </a:prstGeom>
        </p:spPr>
      </p:pic>
      <p:pic>
        <p:nvPicPr>
          <p:cNvPr id="7" name="Afbeelding 6" descr="PurpleSpin.ai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81" y="3180240"/>
            <a:ext cx="249613" cy="249612"/>
          </a:xfrm>
          <a:prstGeom prst="rect">
            <a:avLst/>
          </a:prstGeom>
        </p:spPr>
      </p:pic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2" name="Afgeronde rechthoek 41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3" name="Afgeronde rechthoek 42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4" name="Afgeronde rechthoek 43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5" name="Afgeronde rechthoek 44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  <p:pic>
        <p:nvPicPr>
          <p:cNvPr id="3" name="Afbeelding 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55" y="4059290"/>
            <a:ext cx="995916" cy="556002"/>
          </a:xfrm>
          <a:prstGeom prst="rect">
            <a:avLst/>
          </a:prstGeom>
        </p:spPr>
      </p:pic>
      <p:pic>
        <p:nvPicPr>
          <p:cNvPr id="8" name="Afbeelding 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36" y="4702304"/>
            <a:ext cx="1166710" cy="60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Introduction 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632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2267744" y="2016944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512452" y="4365104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724250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80920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91880" y="2389707"/>
            <a:ext cx="257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p</a:t>
            </a:r>
            <a:r>
              <a:rPr lang="en-US" sz="1400" dirty="0" smtClean="0"/>
              <a:t>recisely on resonance </a:t>
            </a:r>
            <a:endParaRPr lang="en-US" sz="1400" dirty="0" smtClean="0"/>
          </a:p>
        </p:txBody>
      </p:sp>
      <p:sp>
        <p:nvSpPr>
          <p:cNvPr id="73" name="Tekstvak 72"/>
          <p:cNvSpPr txBox="1"/>
          <p:nvPr/>
        </p:nvSpPr>
        <p:spPr>
          <a:xfrm>
            <a:off x="1205808" y="2410425"/>
            <a:ext cx="157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not on resonance </a:t>
            </a:r>
            <a:endParaRPr lang="en-US" sz="1400" dirty="0" smtClean="0"/>
          </a:p>
        </p:txBody>
      </p:sp>
      <p:pic>
        <p:nvPicPr>
          <p:cNvPr id="74" name="Afbeelding 7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49" y="2491944"/>
            <a:ext cx="162831" cy="144739"/>
          </a:xfrm>
          <a:prstGeom prst="rect">
            <a:avLst/>
          </a:prstGeom>
        </p:spPr>
      </p:pic>
      <p:pic>
        <p:nvPicPr>
          <p:cNvPr id="75" name="Afbeelding 74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" y="2492068"/>
            <a:ext cx="162831" cy="144739"/>
          </a:xfrm>
          <a:prstGeom prst="rect">
            <a:avLst/>
          </a:prstGeom>
        </p:spPr>
      </p:pic>
      <p:sp>
        <p:nvSpPr>
          <p:cNvPr id="6" name="Afgeronde rechthoek 5"/>
          <p:cNvSpPr/>
          <p:nvPr/>
        </p:nvSpPr>
        <p:spPr>
          <a:xfrm>
            <a:off x="5834055" y="3311480"/>
            <a:ext cx="2664296" cy="141295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By precisely calibrating </a:t>
            </a:r>
            <a:r>
              <a:rPr lang="en-US" sz="1800" i="1" dirty="0" smtClean="0">
                <a:solidFill>
                  <a:schemeClr val="tx1"/>
                </a:solidFill>
              </a:rPr>
              <a:t> N </a:t>
            </a:r>
            <a:r>
              <a:rPr lang="en-US" sz="1800" dirty="0" smtClean="0">
                <a:solidFill>
                  <a:schemeClr val="tx1"/>
                </a:solidFill>
              </a:rPr>
              <a:t>and</a:t>
            </a:r>
            <a:r>
              <a:rPr lang="en-US" sz="1800" i="1" dirty="0" smtClean="0">
                <a:solidFill>
                  <a:schemeClr val="tx1"/>
                </a:solidFill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</a:rPr>
              <a:t>τ</a:t>
            </a:r>
            <a:r>
              <a:rPr lang="en-US" sz="1800" i="1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a conditional x rotation can be applied to a carbon spin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control over the carbon and electron spin we can initialize carbons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</a:t>
            </a:r>
            <a:r>
              <a:rPr lang="en-US" dirty="0" smtClean="0"/>
              <a:t> initialization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uu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7" y="2492896"/>
            <a:ext cx="3168352" cy="2581620"/>
          </a:xfrm>
          <a:prstGeom prst="rect">
            <a:avLst/>
          </a:prstGeom>
        </p:spPr>
      </p:pic>
      <p:pic>
        <p:nvPicPr>
          <p:cNvPr id="6" name="Afbeelding 5" descr="ud-no-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92896"/>
            <a:ext cx="3168352" cy="2581620"/>
          </a:xfrm>
          <a:prstGeom prst="rect">
            <a:avLst/>
          </a:prstGeom>
        </p:spPr>
      </p:pic>
      <p:grpSp>
        <p:nvGrpSpPr>
          <p:cNvPr id="11" name="Groeperen 10"/>
          <p:cNvGrpSpPr/>
          <p:nvPr/>
        </p:nvGrpSpPr>
        <p:grpSpPr>
          <a:xfrm>
            <a:off x="1600200" y="2185119"/>
            <a:ext cx="2016224" cy="307777"/>
            <a:chOff x="1331640" y="4581128"/>
            <a:chExt cx="2016224" cy="307777"/>
          </a:xfrm>
        </p:grpSpPr>
        <p:sp>
          <p:nvSpPr>
            <p:cNvPr id="7" name="Tekstvak 6"/>
            <p:cNvSpPr txBox="1"/>
            <p:nvPr/>
          </p:nvSpPr>
          <p:spPr>
            <a:xfrm>
              <a:off x="1331640" y="4581128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Initialization into </a:t>
              </a:r>
              <a:endParaRPr lang="en-US" sz="1400" dirty="0" smtClean="0"/>
            </a:p>
          </p:txBody>
        </p:sp>
        <p:pic>
          <p:nvPicPr>
            <p:cNvPr id="8" name="Afbeelding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47" y="4625671"/>
              <a:ext cx="353875" cy="247045"/>
            </a:xfrm>
            <a:prstGeom prst="rect">
              <a:avLst/>
            </a:prstGeom>
          </p:spPr>
        </p:pic>
      </p:grpSp>
      <p:grpSp>
        <p:nvGrpSpPr>
          <p:cNvPr id="12" name="Groeperen 11"/>
          <p:cNvGrpSpPr/>
          <p:nvPr/>
        </p:nvGrpSpPr>
        <p:grpSpPr>
          <a:xfrm>
            <a:off x="5411574" y="2185119"/>
            <a:ext cx="1897804" cy="307777"/>
            <a:chOff x="5143014" y="4581128"/>
            <a:chExt cx="1897804" cy="307777"/>
          </a:xfrm>
        </p:grpSpPr>
        <p:pic>
          <p:nvPicPr>
            <p:cNvPr id="9" name="Afbeelding 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8299" y="4625671"/>
              <a:ext cx="322519" cy="225155"/>
            </a:xfrm>
            <a:prstGeom prst="rect">
              <a:avLst/>
            </a:prstGeom>
          </p:spPr>
        </p:pic>
        <p:sp>
          <p:nvSpPr>
            <p:cNvPr id="10" name="Tekstvak 9"/>
            <p:cNvSpPr txBox="1"/>
            <p:nvPr/>
          </p:nvSpPr>
          <p:spPr>
            <a:xfrm>
              <a:off x="5143014" y="4581128"/>
              <a:ext cx="1575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Initialization into </a:t>
              </a:r>
              <a:endParaRPr lang="en-US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3249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5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Afgeronde rechthoek 42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4" name="Afgeronde rechthoek 43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Long enough coherence</a:t>
            </a:r>
          </a:p>
        </p:txBody>
      </p:sp>
      <p:sp>
        <p:nvSpPr>
          <p:cNvPr id="45" name="Afgeronde rechthoek 44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  <p:pic>
        <p:nvPicPr>
          <p:cNvPr id="42" name="Afbeelding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55" y="4059290"/>
            <a:ext cx="995916" cy="556002"/>
          </a:xfrm>
          <a:prstGeom prst="rect">
            <a:avLst/>
          </a:prstGeom>
        </p:spPr>
      </p:pic>
      <p:pic>
        <p:nvPicPr>
          <p:cNvPr id="49" name="Afbeelding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36" y="4702304"/>
            <a:ext cx="1166710" cy="60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Long enough coherence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9" name="Afgeronde rechthoek 4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50" name="Afgeronde rechthoek 4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148655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We Perform a Parity Measurement by Mapping the State of the Carbon on the electron</a:t>
            </a:r>
            <a:endParaRPr lang="en-US" noProof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 descr="ud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12776"/>
            <a:ext cx="2400300" cy="1955800"/>
          </a:xfrm>
          <a:prstGeom prst="rect">
            <a:avLst/>
          </a:prstGeom>
        </p:spPr>
      </p:pic>
      <p:pic>
        <p:nvPicPr>
          <p:cNvPr id="6" name="Afbeelding 5" descr="ud-XX-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44845"/>
            <a:ext cx="2400300" cy="1955800"/>
          </a:xfrm>
          <a:prstGeom prst="rect">
            <a:avLst/>
          </a:prstGeom>
        </p:spPr>
      </p:pic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1" y="1268760"/>
            <a:ext cx="2400300" cy="1955800"/>
          </a:xfrm>
          <a:prstGeom prst="rect">
            <a:avLst/>
          </a:prstGeom>
        </p:spPr>
      </p:pic>
      <p:pic>
        <p:nvPicPr>
          <p:cNvPr id="8" name="Afbeelding 7" descr="uu-XX-parit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9" y="3362403"/>
            <a:ext cx="2400300" cy="1955800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 bwMode="auto">
          <a:xfrm>
            <a:off x="6862844" y="3368576"/>
            <a:ext cx="1368152" cy="57606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Requires entanglement</a:t>
            </a:r>
          </a:p>
        </p:txBody>
      </p:sp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708656" cy="760040"/>
          </a:xfrm>
        </p:spPr>
        <p:txBody>
          <a:bodyPr/>
          <a:lstStyle/>
          <a:p>
            <a:r>
              <a:rPr lang="en-US" noProof="0" dirty="0" smtClean="0"/>
              <a:t>NV-centers are unique in the combination of solid state spins with an optical interface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750345"/>
            <a:ext cx="1440160" cy="960107"/>
          </a:xfrm>
          <a:prstGeom prst="rect">
            <a:avLst/>
          </a:prstGeom>
        </p:spPr>
      </p:pic>
      <p:pic>
        <p:nvPicPr>
          <p:cNvPr id="7" name="Afbeelding 6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83" y="2943079"/>
            <a:ext cx="1080120" cy="720080"/>
          </a:xfrm>
          <a:prstGeom prst="rect">
            <a:avLst/>
          </a:prstGeom>
        </p:spPr>
      </p:pic>
      <p:pic>
        <p:nvPicPr>
          <p:cNvPr id="8" name="Afbeelding 7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20755"/>
            <a:ext cx="936104" cy="624069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75" y="3461509"/>
            <a:ext cx="3077469" cy="929047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982" y="4229509"/>
            <a:ext cx="2618452" cy="1279301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00" y="3110171"/>
            <a:ext cx="2831976" cy="890892"/>
          </a:xfrm>
          <a:prstGeom prst="rect">
            <a:avLst/>
          </a:prstGeom>
        </p:spPr>
      </p:pic>
      <p:sp>
        <p:nvSpPr>
          <p:cNvPr id="29" name="Tijdelijke aanduiding voor verticale inhoud 28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nl-NL" dirty="0"/>
          </a:p>
        </p:txBody>
      </p:sp>
      <p:sp>
        <p:nvSpPr>
          <p:cNvPr id="14" name="Freeform 17"/>
          <p:cNvSpPr/>
          <p:nvPr/>
        </p:nvSpPr>
        <p:spPr>
          <a:xfrm rot="21443162">
            <a:off x="5610841" y="3011488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8"/>
          <p:cNvCxnSpPr/>
          <p:nvPr/>
        </p:nvCxnSpPr>
        <p:spPr bwMode="auto">
          <a:xfrm>
            <a:off x="4644008" y="3110171"/>
            <a:ext cx="2664296" cy="8015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Freeform 17"/>
          <p:cNvSpPr/>
          <p:nvPr/>
        </p:nvSpPr>
        <p:spPr>
          <a:xfrm rot="2877045">
            <a:off x="6269979" y="2232892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/>
          <p:cNvCxnSpPr/>
          <p:nvPr/>
        </p:nvCxnSpPr>
        <p:spPr bwMode="auto">
          <a:xfrm>
            <a:off x="6012160" y="1556792"/>
            <a:ext cx="1296144" cy="1673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2" descr="Quantum architectures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8"/>
          <a:stretch/>
        </p:blipFill>
        <p:spPr bwMode="auto">
          <a:xfrm>
            <a:off x="6951713" y="1700488"/>
            <a:ext cx="3461365" cy="20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72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57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 Order to Implement Quantum Error Correction we need to be correct the outcome of a parity measurement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Quantum Information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NV-centers can be linked together using the optical interface</a:t>
            </a:r>
            <a:endParaRPr lang="en-US" dirty="0"/>
          </a:p>
        </p:txBody>
      </p:sp>
      <p:sp>
        <p:nvSpPr>
          <p:cNvPr id="5" name="Tijdelijke aanduiding voor verticale inhoud 4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Teleportation and distant entanglement </a:t>
            </a:r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691680" y="2204864"/>
            <a:ext cx="4724400" cy="2384425"/>
            <a:chOff x="2362200" y="2531844"/>
            <a:chExt cx="4724400" cy="2384644"/>
          </a:xfrm>
        </p:grpSpPr>
        <p:pic>
          <p:nvPicPr>
            <p:cNvPr id="8" name="Picture 21" descr="tele-cartoo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252982"/>
              <a:ext cx="4419600" cy="166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667000" y="2531844"/>
              <a:ext cx="44196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 smtClean="0">
                  <a:solidFill>
                    <a:srgbClr val="000000"/>
                  </a:solidFill>
                  <a:latin typeface="+mn-lt"/>
                  <a:cs typeface="Calibri" charset="0"/>
                </a:rPr>
                <a:t>Unconditional </a:t>
              </a:r>
              <a:r>
                <a:rPr lang="en-US" sz="1800" b="0" dirty="0">
                  <a:solidFill>
                    <a:srgbClr val="000000"/>
                  </a:solidFill>
                  <a:latin typeface="+mn-lt"/>
                  <a:cs typeface="Calibri" charset="0"/>
                </a:rPr>
                <a:t>quantum teleportation between diamond spins over 3m</a:t>
              </a:r>
            </a:p>
          </p:txBody>
        </p:sp>
      </p:grp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4283968" y="4221088"/>
            <a:ext cx="31976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ts val="0"/>
              </a:spcBef>
              <a:defRPr/>
            </a:pPr>
            <a:r>
              <a:rPr lang="en-US" sz="1400" i="1" dirty="0" err="1" smtClean="0">
                <a:solidFill>
                  <a:srgbClr val="000000"/>
                </a:solidFill>
                <a:latin typeface="+mn-lt"/>
                <a:cs typeface="Calibri"/>
              </a:rPr>
              <a:t>Bernien</a:t>
            </a:r>
            <a:r>
              <a:rPr lang="en-US" sz="1400" i="1" dirty="0" smtClean="0">
                <a:solidFill>
                  <a:srgbClr val="000000"/>
                </a:solidFill>
                <a:latin typeface="+mn-lt"/>
                <a:cs typeface="Calibri"/>
              </a:rPr>
              <a:t> et al. </a:t>
            </a: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Nature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497, 86 (2013);</a:t>
            </a:r>
          </a:p>
          <a:p>
            <a:pPr algn="l" eaLnBrk="1" hangingPunct="1">
              <a:spcBef>
                <a:spcPts val="0"/>
              </a:spcBef>
              <a:defRPr/>
            </a:pP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Pfaff et al. Science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345, 532 (2014)</a:t>
            </a:r>
          </a:p>
        </p:txBody>
      </p:sp>
    </p:spTree>
    <p:extLst>
      <p:ext uri="{BB962C8B-B14F-4D97-AF65-F5344CB8AC3E}">
        <p14:creationId xmlns:p14="http://schemas.microsoft.com/office/powerpoint/2010/main" val="2211824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499596" y="1268760"/>
            <a:ext cx="4103003" cy="4614863"/>
            <a:chOff x="4343400" y="1066800"/>
            <a:chExt cx="4810125" cy="54102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343400" y="1066800"/>
              <a:ext cx="4800600" cy="54102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solidFill>
                  <a:schemeClr val="accent4"/>
                </a:solidFill>
                <a:latin typeface="Times New Roman" charset="0"/>
                <a:cs typeface="+mn-cs"/>
              </a:endParaRPr>
            </a:p>
          </p:txBody>
        </p:sp>
        <p:grpSp>
          <p:nvGrpSpPr>
            <p:cNvPr id="17417" name="Group 2"/>
            <p:cNvGrpSpPr>
              <a:grpSpLocks/>
            </p:cNvGrpSpPr>
            <p:nvPr/>
          </p:nvGrpSpPr>
          <p:grpSpPr bwMode="auto">
            <a:xfrm>
              <a:off x="4419600" y="1143000"/>
              <a:ext cx="4733925" cy="4905483"/>
              <a:chOff x="4419600" y="969961"/>
              <a:chExt cx="4734452" cy="4906077"/>
            </a:xfrm>
            <a:grpFill/>
          </p:grpSpPr>
          <p:grpSp>
            <p:nvGrpSpPr>
              <p:cNvPr id="17418" name="Group 3"/>
              <p:cNvGrpSpPr>
                <a:grpSpLocks/>
              </p:cNvGrpSpPr>
              <p:nvPr/>
            </p:nvGrpSpPr>
            <p:grpSpPr bwMode="auto">
              <a:xfrm>
                <a:off x="4419600" y="2221622"/>
                <a:ext cx="4734452" cy="3654416"/>
                <a:chOff x="3816055" y="4156931"/>
                <a:chExt cx="5039252" cy="3890546"/>
              </a:xfrm>
              <a:grpFill/>
            </p:grpSpPr>
            <p:sp>
              <p:nvSpPr>
                <p:cNvPr id="1742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959055" y="7394370"/>
                  <a:ext cx="3581400" cy="65310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Nickerson, Li, Benjamin,</a:t>
                  </a:r>
                </a:p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Nature Communication 2013</a:t>
                  </a:r>
                </a:p>
              </p:txBody>
            </p:sp>
            <p:pic>
              <p:nvPicPr>
                <p:cNvPr id="17421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907"/>
                <a:stretch>
                  <a:fillRect/>
                </a:stretch>
              </p:blipFill>
              <p:spPr bwMode="auto">
                <a:xfrm>
                  <a:off x="3816055" y="4156931"/>
                  <a:ext cx="5039252" cy="3048675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419" name="TextBox 1"/>
              <p:cNvSpPr txBox="1">
                <a:spLocks noChangeArrowheads="1"/>
              </p:cNvSpPr>
              <p:nvPr/>
            </p:nvSpPr>
            <p:spPr bwMode="auto">
              <a:xfrm>
                <a:off x="4673155" y="969961"/>
                <a:ext cx="4240376" cy="4330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Calibri" charset="0"/>
                  </a:rPr>
                  <a:t>Surface code quantum computing</a:t>
                </a:r>
              </a:p>
            </p:txBody>
          </p:sp>
        </p:grpSp>
      </p:grpSp>
      <p:grpSp>
        <p:nvGrpSpPr>
          <p:cNvPr id="6" name="Groeperen 5"/>
          <p:cNvGrpSpPr/>
          <p:nvPr/>
        </p:nvGrpSpPr>
        <p:grpSpPr>
          <a:xfrm>
            <a:off x="906061" y="1268760"/>
            <a:ext cx="3323241" cy="4614863"/>
            <a:chOff x="295024" y="1066800"/>
            <a:chExt cx="3895976" cy="5410200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304800" y="1066800"/>
              <a:ext cx="3886200" cy="5410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Times New Roman" charset="0"/>
                <a:cs typeface="+mn-cs"/>
              </a:endParaRPr>
            </a:p>
          </p:txBody>
        </p:sp>
        <p:sp>
          <p:nvSpPr>
            <p:cNvPr id="17412" name="TextBox 1"/>
            <p:cNvSpPr txBox="1">
              <a:spLocks noChangeArrowheads="1"/>
            </p:cNvSpPr>
            <p:nvPr/>
          </p:nvSpPr>
          <p:spPr bwMode="auto">
            <a:xfrm>
              <a:off x="852600" y="1143000"/>
              <a:ext cx="2369912" cy="432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>
                  <a:latin typeface="+mn-lt"/>
                  <a:cs typeface="Calibri" charset="0"/>
                </a:rPr>
                <a:t>Quantum Internet</a:t>
              </a:r>
            </a:p>
          </p:txBody>
        </p:sp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295024" y="5151438"/>
              <a:ext cx="3539038" cy="86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 smtClean="0">
                  <a:solidFill>
                    <a:srgbClr val="000000"/>
                  </a:solidFill>
                  <a:latin typeface="+mn-lt"/>
                  <a:cs typeface="Calibri"/>
                </a:rPr>
                <a:t>Secure quantum communication</a:t>
              </a:r>
              <a:endParaRPr lang="en-US" sz="1400" b="0" dirty="0">
                <a:solidFill>
                  <a:srgbClr val="000000"/>
                </a:solidFill>
                <a:latin typeface="+mn-lt"/>
                <a:cs typeface="Calibri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Calibri"/>
                </a:rPr>
                <a:t>Quantum cloud computing</a:t>
              </a:r>
            </a:p>
            <a:p>
              <a:pPr>
                <a:defRPr/>
              </a:pPr>
              <a:endParaRPr lang="en-US" sz="1400" b="0" dirty="0" smtClean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pic>
          <p:nvPicPr>
            <p:cNvPr id="17414" name="Picture 1" descr="R_Hanson_cover_2 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7"/>
            <a:stretch>
              <a:fillRect/>
            </a:stretch>
          </p:blipFill>
          <p:spPr bwMode="auto">
            <a:xfrm>
              <a:off x="612775" y="1587500"/>
              <a:ext cx="304482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1583864" y="5681663"/>
              <a:ext cx="1982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0" i="1" dirty="0" err="1">
                  <a:solidFill>
                    <a:srgbClr val="000000"/>
                  </a:solidFill>
                  <a:latin typeface="Calibri" charset="0"/>
                  <a:cs typeface="Calibri" charset="0"/>
                </a:rPr>
                <a:t>Barz</a:t>
              </a:r>
              <a:r>
                <a:rPr lang="en-US" sz="1400" b="0" i="1" dirty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 et al., Science 2012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unique combination of local spin control with an optical interface allows </a:t>
            </a:r>
            <a:endParaRPr lang="en-US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Long-term motivation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2765"/>
      </p:ext>
    </p:extLst>
  </p:cSld>
  <p:clrMapOvr>
    <a:masterClrMapping/>
  </p:clrMapOvr>
  <p:transition xmlns:p14="http://schemas.microsoft.com/office/powerpoint/2010/main" advTm="4220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dynamical decoupling we are able to initialize and readout a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 bwMode="auto">
          <a:xfrm>
            <a:off x="3707904" y="2780928"/>
            <a:ext cx="2520280" cy="115212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Might be too detailed for this presentation. Is it needed? </a:t>
            </a:r>
          </a:p>
        </p:txBody>
      </p:sp>
    </p:spTree>
    <p:extLst>
      <p:ext uri="{BB962C8B-B14F-4D97-AF65-F5344CB8AC3E}">
        <p14:creationId xmlns:p14="http://schemas.microsoft.com/office/powerpoint/2010/main" val="7538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/>
          <p:cNvSpPr txBox="1"/>
          <p:nvPr/>
        </p:nvSpPr>
        <p:spPr>
          <a:xfrm>
            <a:off x="1979712" y="2492896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What spins are addressable?</a:t>
            </a:r>
          </a:p>
          <a:p>
            <a:pPr algn="l"/>
            <a:r>
              <a:rPr lang="en-US" sz="1400" dirty="0" smtClean="0"/>
              <a:t>How do you find which spins are addressable ? 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quantum</a:t>
            </a:r>
            <a:r>
              <a:rPr lang="nl-NL" dirty="0" smtClean="0"/>
              <a:t> computer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qubits</a:t>
            </a:r>
            <a:r>
              <a:rPr lang="nl-NL" dirty="0"/>
              <a:t>,</a:t>
            </a:r>
            <a:r>
              <a:rPr lang="nl-NL" dirty="0" smtClean="0"/>
              <a:t>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the </a:t>
            </a:r>
            <a:r>
              <a:rPr lang="nl-NL" dirty="0" err="1" smtClean="0"/>
              <a:t>classical</a:t>
            </a:r>
            <a:r>
              <a:rPr lang="nl-NL" dirty="0" smtClean="0"/>
              <a:t> bit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4464959" y="2134245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4480447" y="3168198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43660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21883"/>
            <a:ext cx="939800" cy="469900"/>
          </a:xfrm>
          <a:prstGeom prst="rect">
            <a:avLst/>
          </a:prstGeom>
        </p:spPr>
      </p:pic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475656" y="3026092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475656" y="2028784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qubits</a:t>
            </a:r>
            <a:r>
              <a:rPr lang="en-US" dirty="0" smtClean="0"/>
              <a:t> can be represented by an arrow on the Bloch-sphere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Bloch sphere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6" name="Groeperen 45"/>
          <p:cNvGrpSpPr/>
          <p:nvPr/>
        </p:nvGrpSpPr>
        <p:grpSpPr>
          <a:xfrm>
            <a:off x="806096" y="2483951"/>
            <a:ext cx="3517136" cy="3363166"/>
            <a:chOff x="737810" y="1851212"/>
            <a:chExt cx="3517136" cy="3363166"/>
          </a:xfrm>
        </p:grpSpPr>
        <p:cxnSp>
          <p:nvCxnSpPr>
            <p:cNvPr id="24" name="Rechte verbindingslijn 23"/>
            <p:cNvCxnSpPr/>
            <p:nvPr/>
          </p:nvCxnSpPr>
          <p:spPr bwMode="auto">
            <a:xfrm flipV="1">
              <a:off x="2558580" y="2214711"/>
              <a:ext cx="0" cy="270900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 bwMode="auto">
            <a:xfrm flipV="1">
              <a:off x="1115616" y="2845620"/>
              <a:ext cx="2401603" cy="13593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H="1" flipV="1">
              <a:off x="1259632" y="2757820"/>
              <a:ext cx="2592288" cy="129516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2227114" y="3761426"/>
              <a:ext cx="662931" cy="662931"/>
            </a:xfrm>
            <a:prstGeom prst="rect">
              <a:avLst/>
            </a:prstGeom>
          </p:spPr>
        </p:pic>
        <p:pic>
          <p:nvPicPr>
            <p:cNvPr id="13" name="Afbeelding 12" descr="latex-image-1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2" t="-46066"/>
            <a:stretch/>
          </p:blipFill>
          <p:spPr>
            <a:xfrm>
              <a:off x="2388074" y="1851212"/>
              <a:ext cx="947604" cy="363499"/>
            </a:xfrm>
            <a:prstGeom prst="rect">
              <a:avLst/>
            </a:prstGeom>
          </p:spPr>
        </p:pic>
        <p:pic>
          <p:nvPicPr>
            <p:cNvPr id="14" name="Afbeelding 13" descr="latex-image-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5"/>
            <a:stretch/>
          </p:blipFill>
          <p:spPr>
            <a:xfrm>
              <a:off x="1947717" y="4965521"/>
              <a:ext cx="1249836" cy="248857"/>
            </a:xfrm>
            <a:prstGeom prst="rect">
              <a:avLst/>
            </a:prstGeom>
          </p:spPr>
        </p:pic>
        <p:pic>
          <p:nvPicPr>
            <p:cNvPr id="15" name="Afbeelding 14" descr="latex-image-1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3864015" y="3931611"/>
              <a:ext cx="390931" cy="322562"/>
            </a:xfrm>
            <a:prstGeom prst="rect">
              <a:avLst/>
            </a:prstGeom>
          </p:spPr>
        </p:pic>
        <p:pic>
          <p:nvPicPr>
            <p:cNvPr id="16" name="Afbeelding 15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6" t="-75183" b="-1"/>
            <a:stretch/>
          </p:blipFill>
          <p:spPr>
            <a:xfrm>
              <a:off x="1028094" y="2286000"/>
              <a:ext cx="710499" cy="435959"/>
            </a:xfrm>
            <a:prstGeom prst="rect">
              <a:avLst/>
            </a:prstGeom>
          </p:spPr>
        </p:pic>
        <p:pic>
          <p:nvPicPr>
            <p:cNvPr id="17" name="Afbeelding 16" descr="latex-image-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4" t="-7319"/>
            <a:stretch/>
          </p:blipFill>
          <p:spPr>
            <a:xfrm>
              <a:off x="737810" y="4204955"/>
              <a:ext cx="640882" cy="267071"/>
            </a:xfrm>
            <a:prstGeom prst="rect">
              <a:avLst/>
            </a:prstGeom>
          </p:spPr>
        </p:pic>
        <p:pic>
          <p:nvPicPr>
            <p:cNvPr id="18" name="Afbeelding 17" descr="latex-image-1.pdf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88"/>
            <a:stretch/>
          </p:blipFill>
          <p:spPr>
            <a:xfrm>
              <a:off x="3520213" y="2677082"/>
              <a:ext cx="331707" cy="248857"/>
            </a:xfrm>
            <a:prstGeom prst="rect">
              <a:avLst/>
            </a:prstGeom>
          </p:spPr>
        </p:pic>
        <p:grpSp>
          <p:nvGrpSpPr>
            <p:cNvPr id="36" name="Groeperen 35"/>
            <p:cNvGrpSpPr/>
            <p:nvPr/>
          </p:nvGrpSpPr>
          <p:grpSpPr>
            <a:xfrm>
              <a:off x="1618908" y="2537765"/>
              <a:ext cx="1898311" cy="1887486"/>
              <a:chOff x="1618908" y="2537765"/>
              <a:chExt cx="1898311" cy="1887486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1618908" y="2537765"/>
                <a:ext cx="1887486" cy="1887486"/>
              </a:xfrm>
              <a:prstGeom prst="ellipse">
                <a:avLst/>
              </a:prstGeom>
              <a:noFill/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al 33"/>
              <p:cNvSpPr/>
              <p:nvPr/>
            </p:nvSpPr>
            <p:spPr>
              <a:xfrm>
                <a:off x="1629733" y="2867187"/>
                <a:ext cx="1887486" cy="1231777"/>
              </a:xfrm>
              <a:prstGeom prst="ellipse">
                <a:avLst/>
              </a:prstGeom>
              <a:noFill/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Afbeelding 5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0">
              <a:off x="2693960" y="3308638"/>
              <a:ext cx="662931" cy="662929"/>
            </a:xfrm>
            <a:prstGeom prst="rect">
              <a:avLst/>
            </a:prstGeom>
          </p:spPr>
        </p:pic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2231186" y="2540245"/>
              <a:ext cx="662931" cy="662931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893857" y="2879145"/>
              <a:ext cx="662931" cy="662929"/>
            </a:xfrm>
            <a:prstGeom prst="rect">
              <a:avLst/>
            </a:prstGeom>
          </p:spPr>
        </p:pic>
        <p:pic>
          <p:nvPicPr>
            <p:cNvPr id="19" name="Afbeelding 1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58579" y="2845621"/>
              <a:ext cx="662931" cy="662929"/>
            </a:xfrm>
            <a:prstGeom prst="rect">
              <a:avLst/>
            </a:prstGeom>
          </p:spPr>
        </p:pic>
        <p:pic>
          <p:nvPicPr>
            <p:cNvPr id="20" name="Afbeelding 1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60003" y="3324502"/>
              <a:ext cx="662931" cy="662929"/>
            </a:xfrm>
            <a:prstGeom prst="rect">
              <a:avLst/>
            </a:prstGeom>
          </p:spPr>
        </p:pic>
      </p:grpSp>
      <p:sp>
        <p:nvSpPr>
          <p:cNvPr id="51" name="Afgeronde rechthoek 50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Single </a:t>
            </a:r>
            <a:r>
              <a:rPr lang="en-US" sz="1800" dirty="0" err="1">
                <a:solidFill>
                  <a:schemeClr val="tx1"/>
                </a:solidFill>
              </a:rPr>
              <a:t>q</a:t>
            </a:r>
            <a:r>
              <a:rPr lang="en-US" sz="1800" dirty="0" err="1" smtClean="0">
                <a:solidFill>
                  <a:schemeClr val="tx1"/>
                </a:solidFill>
              </a:rPr>
              <a:t>ubits</a:t>
            </a:r>
            <a:r>
              <a:rPr lang="en-US" sz="1800" dirty="0" smtClean="0">
                <a:solidFill>
                  <a:schemeClr val="tx1"/>
                </a:solidFill>
              </a:rPr>
              <a:t> can be represented by arrows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2" name="Afgeronde rechthoek 51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are fragile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3" name="Afgeronde rechthoek 52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Measurements project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4" name="Afgeronde rechthoek 53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5" name="Afbeelding 5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3" y="1733602"/>
            <a:ext cx="1839230" cy="256798"/>
          </a:xfrm>
          <a:prstGeom prst="rect">
            <a:avLst/>
          </a:prstGeom>
        </p:spPr>
      </p:pic>
      <p:pic>
        <p:nvPicPr>
          <p:cNvPr id="56" name="Afbeelding 5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07" y="1574156"/>
            <a:ext cx="571616" cy="5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state </a:t>
            </a:r>
            <a:r>
              <a:rPr lang="nl-NL" dirty="0" err="1" smtClean="0"/>
              <a:t>after</a:t>
            </a:r>
            <a:r>
              <a:rPr lang="nl-NL" dirty="0" smtClean="0"/>
              <a:t> a </a:t>
            </a:r>
            <a:r>
              <a:rPr lang="nl-NL" dirty="0" err="1" smtClean="0"/>
              <a:t>measurement</a:t>
            </a:r>
            <a:r>
              <a:rPr lang="nl-NL" dirty="0" smtClean="0"/>
              <a:t> is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Projective</a:t>
            </a:r>
            <a:r>
              <a:rPr lang="nl-NL" dirty="0" smtClean="0"/>
              <a:t> </a:t>
            </a:r>
            <a:r>
              <a:rPr lang="nl-NL" dirty="0" err="1" smtClean="0"/>
              <a:t>measurements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8" name="Tekstvak 37"/>
          <p:cNvSpPr txBox="1"/>
          <p:nvPr/>
        </p:nvSpPr>
        <p:spPr>
          <a:xfrm>
            <a:off x="2988098" y="1396645"/>
            <a:ext cx="1275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Measurement outcome </a:t>
            </a:r>
          </a:p>
        </p:txBody>
      </p:sp>
      <p:sp>
        <p:nvSpPr>
          <p:cNvPr id="39" name="Tekstvak 38"/>
          <p:cNvSpPr txBox="1"/>
          <p:nvPr/>
        </p:nvSpPr>
        <p:spPr>
          <a:xfrm>
            <a:off x="4518408" y="1418868"/>
            <a:ext cx="135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State after measurement</a:t>
            </a:r>
          </a:p>
        </p:txBody>
      </p:sp>
      <p:pic>
        <p:nvPicPr>
          <p:cNvPr id="6" name="Afbeelding 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2233">
            <a:off x="789812" y="3792187"/>
            <a:ext cx="476480" cy="476478"/>
          </a:xfrm>
          <a:prstGeom prst="rect">
            <a:avLst/>
          </a:prstGeom>
        </p:spPr>
      </p:pic>
      <p:pic>
        <p:nvPicPr>
          <p:cNvPr id="7" name="Afbeelding 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719966" y="1938942"/>
            <a:ext cx="476480" cy="476480"/>
          </a:xfrm>
          <a:prstGeom prst="rect">
            <a:avLst/>
          </a:prstGeom>
        </p:spPr>
      </p:pic>
      <p:pic>
        <p:nvPicPr>
          <p:cNvPr id="8" name="Afbeelding 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724831" y="2640377"/>
            <a:ext cx="476480" cy="476480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1720168" y="1828213"/>
            <a:ext cx="988743" cy="756097"/>
            <a:chOff x="2339752" y="1556792"/>
            <a:chExt cx="1224136" cy="936104"/>
          </a:xfrm>
        </p:grpSpPr>
        <p:sp>
          <p:nvSpPr>
            <p:cNvPr id="15" name="Ovaal 14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hoek 15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Rechte verbindingslijn met pijl 13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Rechthoek 1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jl links 17"/>
          <p:cNvSpPr/>
          <p:nvPr/>
        </p:nvSpPr>
        <p:spPr>
          <a:xfrm>
            <a:off x="2765132" y="197557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jl links 18"/>
          <p:cNvSpPr/>
          <p:nvPr/>
        </p:nvSpPr>
        <p:spPr>
          <a:xfrm>
            <a:off x="1345364" y="197557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4460058" y="1978468"/>
            <a:ext cx="476480" cy="476480"/>
          </a:xfrm>
          <a:prstGeom prst="rect">
            <a:avLst/>
          </a:prstGeom>
        </p:spPr>
      </p:pic>
      <p:grpSp>
        <p:nvGrpSpPr>
          <p:cNvPr id="23" name="Groeperen 22"/>
          <p:cNvGrpSpPr/>
          <p:nvPr/>
        </p:nvGrpSpPr>
        <p:grpSpPr>
          <a:xfrm>
            <a:off x="1726515" y="2555435"/>
            <a:ext cx="988743" cy="756097"/>
            <a:chOff x="2339752" y="1556792"/>
            <a:chExt cx="1224136" cy="936104"/>
          </a:xfrm>
        </p:grpSpPr>
        <p:sp>
          <p:nvSpPr>
            <p:cNvPr id="24" name="Ovaal 2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hoek 2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Rechte verbindingslijn met pijl 2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Rechthoek 2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Pijl links 27"/>
          <p:cNvSpPr/>
          <p:nvPr/>
        </p:nvSpPr>
        <p:spPr>
          <a:xfrm>
            <a:off x="2771479" y="2702797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jl links 28"/>
          <p:cNvSpPr/>
          <p:nvPr/>
        </p:nvSpPr>
        <p:spPr>
          <a:xfrm>
            <a:off x="1351711" y="2702797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fbeelding 3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4461807" y="2699140"/>
            <a:ext cx="476480" cy="476480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1720168" y="3706767"/>
            <a:ext cx="988743" cy="756097"/>
            <a:chOff x="2339752" y="1556792"/>
            <a:chExt cx="1224136" cy="936104"/>
          </a:xfrm>
        </p:grpSpPr>
        <p:sp>
          <p:nvSpPr>
            <p:cNvPr id="33" name="Ovaal 32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hoek 33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Rechte verbindingslijn met pijl 34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6" name="Rechthoek 35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Pijl links 36"/>
          <p:cNvSpPr/>
          <p:nvPr/>
        </p:nvSpPr>
        <p:spPr>
          <a:xfrm>
            <a:off x="1345364" y="3854129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jl links 40"/>
          <p:cNvSpPr/>
          <p:nvPr/>
        </p:nvSpPr>
        <p:spPr>
          <a:xfrm>
            <a:off x="2900812" y="3638733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ijl links 41"/>
          <p:cNvSpPr/>
          <p:nvPr/>
        </p:nvSpPr>
        <p:spPr>
          <a:xfrm>
            <a:off x="2900812" y="4288380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4460058" y="3544853"/>
            <a:ext cx="476480" cy="476480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4461807" y="4265525"/>
            <a:ext cx="476480" cy="476480"/>
          </a:xfrm>
          <a:prstGeom prst="rect">
            <a:avLst/>
          </a:prstGeom>
        </p:spPr>
      </p:pic>
      <p:sp>
        <p:nvSpPr>
          <p:cNvPr id="47" name="Tekstvak 46"/>
          <p:cNvSpPr txBox="1"/>
          <p:nvPr/>
        </p:nvSpPr>
        <p:spPr>
          <a:xfrm>
            <a:off x="2996622" y="4021069"/>
            <a:ext cx="598892" cy="248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or</a:t>
            </a:r>
          </a:p>
        </p:txBody>
      </p:sp>
      <p:pic>
        <p:nvPicPr>
          <p:cNvPr id="48" name="Afbeelding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2030285"/>
            <a:ext cx="769341" cy="379541"/>
          </a:xfrm>
          <a:prstGeom prst="rect">
            <a:avLst/>
          </a:prstGeom>
        </p:spPr>
      </p:pic>
      <p:pic>
        <p:nvPicPr>
          <p:cNvPr id="49" name="Afbeelding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2700781"/>
            <a:ext cx="769341" cy="379541"/>
          </a:xfrm>
          <a:prstGeom prst="rect">
            <a:avLst/>
          </a:prstGeom>
        </p:spPr>
      </p:pic>
      <p:pic>
        <p:nvPicPr>
          <p:cNvPr id="50" name="Afbeelding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14" y="3643089"/>
            <a:ext cx="769341" cy="379541"/>
          </a:xfrm>
          <a:prstGeom prst="rect">
            <a:avLst/>
          </a:prstGeom>
        </p:spPr>
      </p:pic>
      <p:pic>
        <p:nvPicPr>
          <p:cNvPr id="51" name="Afbeelding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4269663"/>
            <a:ext cx="769341" cy="379541"/>
          </a:xfrm>
          <a:prstGeom prst="rect">
            <a:avLst/>
          </a:prstGeom>
        </p:spPr>
      </p:pic>
      <p:sp>
        <p:nvSpPr>
          <p:cNvPr id="52" name="Tekstvak 51"/>
          <p:cNvSpPr txBox="1"/>
          <p:nvPr/>
        </p:nvSpPr>
        <p:spPr>
          <a:xfrm>
            <a:off x="3305178" y="1973794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0</a:t>
            </a:r>
          </a:p>
        </p:txBody>
      </p:sp>
      <p:sp>
        <p:nvSpPr>
          <p:cNvPr id="53" name="Tekstvak 52"/>
          <p:cNvSpPr txBox="1"/>
          <p:nvPr/>
        </p:nvSpPr>
        <p:spPr>
          <a:xfrm>
            <a:off x="3305178" y="2615515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</a:t>
            </a:r>
          </a:p>
        </p:txBody>
      </p:sp>
      <p:sp>
        <p:nvSpPr>
          <p:cNvPr id="54" name="Tekstvak 53"/>
          <p:cNvSpPr txBox="1"/>
          <p:nvPr/>
        </p:nvSpPr>
        <p:spPr>
          <a:xfrm>
            <a:off x="3305178" y="3579399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0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3305178" y="4288380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</a:t>
            </a:r>
          </a:p>
        </p:txBody>
      </p:sp>
      <p:sp>
        <p:nvSpPr>
          <p:cNvPr id="58" name="Afgeronde rechthoek 57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A5A5A5"/>
                </a:solidFill>
              </a:rPr>
              <a:t>Single </a:t>
            </a:r>
            <a:r>
              <a:rPr lang="en-US" sz="1800" dirty="0" err="1">
                <a:solidFill>
                  <a:srgbClr val="A5A5A5"/>
                </a:solidFill>
              </a:rPr>
              <a:t>q</a:t>
            </a:r>
            <a:r>
              <a:rPr lang="en-US" sz="1800" dirty="0" err="1" smtClean="0">
                <a:solidFill>
                  <a:srgbClr val="A5A5A5"/>
                </a:solidFill>
              </a:rPr>
              <a:t>ubits</a:t>
            </a:r>
            <a:r>
              <a:rPr lang="en-US" sz="1800" dirty="0" smtClean="0">
                <a:solidFill>
                  <a:srgbClr val="A5A5A5"/>
                </a:solidFill>
              </a:rPr>
              <a:t> can be represented by arrows</a:t>
            </a:r>
            <a:endParaRPr lang="en-US" sz="1800" dirty="0">
              <a:solidFill>
                <a:srgbClr val="A5A5A5"/>
              </a:solidFill>
            </a:endParaRPr>
          </a:p>
        </p:txBody>
      </p:sp>
      <p:sp>
        <p:nvSpPr>
          <p:cNvPr id="59" name="Afgeronde rechthoek 58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are fragile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0" name="Afgeronde rechthoek 59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Measurements project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1" name="Afgeronde rechthoek 60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</a:t>
            </a:r>
            <a:r>
              <a:rPr lang="en-US" dirty="0" err="1" smtClean="0"/>
              <a:t>entanglent</a:t>
            </a:r>
            <a:r>
              <a:rPr lang="en-US" dirty="0" smtClean="0"/>
              <a:t> if they cannot be described </a:t>
            </a:r>
            <a:r>
              <a:rPr lang="en-US" dirty="0" err="1" smtClean="0"/>
              <a:t>independtly</a:t>
            </a:r>
            <a:r>
              <a:rPr lang="en-US" dirty="0" smtClean="0"/>
              <a:t> of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67" y="1314893"/>
            <a:ext cx="2291988" cy="557874"/>
          </a:xfrm>
          <a:prstGeom prst="rect">
            <a:avLst/>
          </a:prstGeom>
        </p:spPr>
      </p:pic>
      <p:sp>
        <p:nvSpPr>
          <p:cNvPr id="16" name="Tekstvak 15"/>
          <p:cNvSpPr txBox="1"/>
          <p:nvPr/>
        </p:nvSpPr>
        <p:spPr>
          <a:xfrm>
            <a:off x="5254699" y="3522914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grpSp>
        <p:nvGrpSpPr>
          <p:cNvPr id="5" name="Groeperen 4"/>
          <p:cNvGrpSpPr/>
          <p:nvPr/>
        </p:nvGrpSpPr>
        <p:grpSpPr>
          <a:xfrm>
            <a:off x="2968259" y="2805047"/>
            <a:ext cx="2160115" cy="1799933"/>
            <a:chOff x="2968259" y="2805047"/>
            <a:chExt cx="2160115" cy="1799933"/>
          </a:xfrm>
        </p:grpSpPr>
        <p:grpSp>
          <p:nvGrpSpPr>
            <p:cNvPr id="28" name="Groeperen 27"/>
            <p:cNvGrpSpPr/>
            <p:nvPr/>
          </p:nvGrpSpPr>
          <p:grpSpPr>
            <a:xfrm>
              <a:off x="2968259" y="2805047"/>
              <a:ext cx="1508612" cy="1799933"/>
              <a:chOff x="3896063" y="1013719"/>
              <a:chExt cx="2504542" cy="2988182"/>
            </a:xfrm>
          </p:grpSpPr>
          <p:pic>
            <p:nvPicPr>
              <p:cNvPr id="32" name="Afbeelding 3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3896063" y="1830838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33" name="Afbeelding 32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5036575" y="1013719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44" name="Groeperen 43"/>
            <p:cNvGrpSpPr/>
            <p:nvPr/>
          </p:nvGrpSpPr>
          <p:grpSpPr>
            <a:xfrm>
              <a:off x="3895723" y="3658572"/>
              <a:ext cx="1232651" cy="551113"/>
              <a:chOff x="2483716" y="2608782"/>
              <a:chExt cx="2093741" cy="936104"/>
            </a:xfrm>
          </p:grpSpPr>
          <p:grpSp>
            <p:nvGrpSpPr>
              <p:cNvPr id="45" name="Groeperen 44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48" name="Ovaal 47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hoek 48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Rechte verbindingslijn met pijl 49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51" name="Rechthoek 50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Pijl links 45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ijl links 46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kstvak 53"/>
            <p:cNvSpPr txBox="1"/>
            <p:nvPr/>
          </p:nvSpPr>
          <p:spPr>
            <a:xfrm>
              <a:off x="3684669" y="3910182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B</a:t>
              </a:r>
            </a:p>
          </p:txBody>
        </p:sp>
      </p:grpSp>
      <p:grpSp>
        <p:nvGrpSpPr>
          <p:cNvPr id="57" name="Groeperen 56"/>
          <p:cNvGrpSpPr/>
          <p:nvPr/>
        </p:nvGrpSpPr>
        <p:grpSpPr>
          <a:xfrm>
            <a:off x="579754" y="2917870"/>
            <a:ext cx="2350425" cy="2778526"/>
            <a:chOff x="781415" y="3020112"/>
            <a:chExt cx="2350425" cy="2778526"/>
          </a:xfrm>
        </p:grpSpPr>
        <p:sp>
          <p:nvSpPr>
            <p:cNvPr id="15" name="Tekstvak 14"/>
            <p:cNvSpPr txBox="1"/>
            <p:nvPr/>
          </p:nvSpPr>
          <p:spPr>
            <a:xfrm>
              <a:off x="2627784" y="3551869"/>
              <a:ext cx="50405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endParaRPr lang="en-US" sz="1400" dirty="0" smtClean="0"/>
            </a:p>
          </p:txBody>
        </p:sp>
        <p:grpSp>
          <p:nvGrpSpPr>
            <p:cNvPr id="29" name="Groeperen 28"/>
            <p:cNvGrpSpPr/>
            <p:nvPr/>
          </p:nvGrpSpPr>
          <p:grpSpPr>
            <a:xfrm>
              <a:off x="781415" y="3020112"/>
              <a:ext cx="980987" cy="1307741"/>
              <a:chOff x="587920" y="1303590"/>
              <a:chExt cx="1628596" cy="2171063"/>
            </a:xfrm>
          </p:grpSpPr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87920" y="186703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31" name="Afbeelding 3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52488" y="1303590"/>
                <a:ext cx="1364028" cy="2171063"/>
              </a:xfrm>
              <a:prstGeom prst="diamond">
                <a:avLst/>
              </a:prstGeom>
            </p:spPr>
          </p:pic>
        </p:grpSp>
        <p:grpSp>
          <p:nvGrpSpPr>
            <p:cNvPr id="43" name="Groeperen 42"/>
            <p:cNvGrpSpPr/>
            <p:nvPr/>
          </p:nvGrpSpPr>
          <p:grpSpPr>
            <a:xfrm>
              <a:off x="1356355" y="3699033"/>
              <a:ext cx="1232651" cy="551113"/>
              <a:chOff x="2483716" y="2608782"/>
              <a:chExt cx="2093741" cy="936104"/>
            </a:xfrm>
          </p:grpSpPr>
          <p:grpSp>
            <p:nvGrpSpPr>
              <p:cNvPr id="36" name="Groeperen 35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37" name="Ovaal 36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Rechte verbindingslijn met pijl 38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40" name="Rechthoek 39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Pijl links 40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ijl links 41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kstvak 54"/>
            <p:cNvSpPr txBox="1"/>
            <p:nvPr/>
          </p:nvSpPr>
          <p:spPr>
            <a:xfrm>
              <a:off x="933836" y="3995786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A</a:t>
              </a:r>
            </a:p>
          </p:txBody>
        </p:sp>
      </p:grpSp>
      <p:grpSp>
        <p:nvGrpSpPr>
          <p:cNvPr id="63" name="Groeperen 62"/>
          <p:cNvGrpSpPr/>
          <p:nvPr/>
        </p:nvGrpSpPr>
        <p:grpSpPr>
          <a:xfrm>
            <a:off x="1842243" y="1416015"/>
            <a:ext cx="2753010" cy="1876877"/>
            <a:chOff x="2018347" y="1949311"/>
            <a:chExt cx="2753010" cy="1876877"/>
          </a:xfrm>
        </p:grpSpPr>
        <p:grpSp>
          <p:nvGrpSpPr>
            <p:cNvPr id="6" name="Groeperen 5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62" name="Groeperen 61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7" name="Groeperen 6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8" name="Afbeelding 7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9" name="Afbeelding 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52" name="Tekstvak 51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53" name="Tekstvak 52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59" name="Groeperen 58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60" name="Traan 59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Traan 60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sp>
        <p:nvSpPr>
          <p:cNvPr id="64" name="Afgeronde rechthoek 63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Single </a:t>
            </a:r>
            <a:r>
              <a:rPr lang="en-US" sz="1800" dirty="0" err="1">
                <a:solidFill>
                  <a:schemeClr val="bg2"/>
                </a:solidFill>
              </a:rPr>
              <a:t>q</a:t>
            </a:r>
            <a:r>
              <a:rPr lang="en-US" sz="1800" dirty="0" err="1" smtClean="0">
                <a:solidFill>
                  <a:schemeClr val="bg2"/>
                </a:solidFill>
              </a:rPr>
              <a:t>ubits</a:t>
            </a:r>
            <a:r>
              <a:rPr lang="en-US" sz="1800" dirty="0" smtClean="0">
                <a:solidFill>
                  <a:schemeClr val="bg2"/>
                </a:solidFill>
              </a:rPr>
              <a:t> can be represented by arrows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5" name="Afgeronde rechthoek 64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can entangle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6" name="Afgeronde rechthoek 65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Measurements project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7" name="Afgeronde rechthoek 66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Qubits</a:t>
            </a:r>
            <a:r>
              <a:rPr lang="en-US" dirty="0" smtClean="0"/>
              <a:t> are fragile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ecoherence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fgeronde rechthoek 4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Single </a:t>
            </a:r>
            <a:r>
              <a:rPr lang="en-US" sz="1800" dirty="0" err="1">
                <a:solidFill>
                  <a:schemeClr val="bg2"/>
                </a:solidFill>
              </a:rPr>
              <a:t>q</a:t>
            </a:r>
            <a:r>
              <a:rPr lang="en-US" sz="1800" dirty="0" err="1" smtClean="0">
                <a:solidFill>
                  <a:schemeClr val="bg2"/>
                </a:solidFill>
              </a:rPr>
              <a:t>ubits</a:t>
            </a:r>
            <a:r>
              <a:rPr lang="en-US" sz="1800" dirty="0" smtClean="0">
                <a:solidFill>
                  <a:schemeClr val="bg2"/>
                </a:solidFill>
              </a:rPr>
              <a:t> can be represented by arrows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rgbClr val="A5A5A5"/>
                </a:solidFill>
              </a:rPr>
              <a:t>Qubits</a:t>
            </a:r>
            <a:r>
              <a:rPr lang="en-US" sz="1800" dirty="0" smtClean="0">
                <a:solidFill>
                  <a:srgbClr val="A5A5A5"/>
                </a:solidFill>
              </a:rPr>
              <a:t> can entangle</a:t>
            </a:r>
            <a:endParaRPr lang="en-US" sz="1800" dirty="0">
              <a:solidFill>
                <a:srgbClr val="A5A5A5"/>
              </a:solidFill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Measurements project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are fragile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22059"/>
            <a:ext cx="1045088" cy="1045088"/>
          </a:xfrm>
          <a:prstGeom prst="rect">
            <a:avLst/>
          </a:prstGeom>
        </p:spPr>
      </p:pic>
      <p:grpSp>
        <p:nvGrpSpPr>
          <p:cNvPr id="10" name="Groeperen 9"/>
          <p:cNvGrpSpPr/>
          <p:nvPr/>
        </p:nvGrpSpPr>
        <p:grpSpPr>
          <a:xfrm>
            <a:off x="2443061" y="2722059"/>
            <a:ext cx="1045088" cy="1045088"/>
            <a:chOff x="2940631" y="3384862"/>
            <a:chExt cx="662931" cy="662931"/>
          </a:xfrm>
        </p:grpSpPr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2940631" y="3384862"/>
              <a:ext cx="662931" cy="662931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0631" y="3384862"/>
              <a:ext cx="662931" cy="662931"/>
            </a:xfrm>
            <a:prstGeom prst="rect">
              <a:avLst/>
            </a:prstGeom>
          </p:spPr>
        </p:pic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2940631" y="3384862"/>
              <a:ext cx="662931" cy="662931"/>
            </a:xfrm>
            <a:prstGeom prst="rect">
              <a:avLst/>
            </a:prstGeom>
          </p:spPr>
        </p:pic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754979" y="2796555"/>
            <a:ext cx="1045088" cy="1045088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754979" y="2796555"/>
            <a:ext cx="1045088" cy="1045088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79" y="2796555"/>
            <a:ext cx="1045088" cy="10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2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Qubits</a:t>
            </a:r>
            <a:r>
              <a:rPr lang="en-US" dirty="0" smtClean="0"/>
              <a:t> differ from normal bits on four important characteristics	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Summary quantum bits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fgeronde rechthoek 4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Single </a:t>
            </a:r>
            <a:r>
              <a:rPr lang="en-US" sz="1800" dirty="0" err="1">
                <a:solidFill>
                  <a:schemeClr val="tx1"/>
                </a:solidFill>
              </a:rPr>
              <a:t>q</a:t>
            </a:r>
            <a:r>
              <a:rPr lang="en-US" sz="1800" dirty="0" err="1" smtClean="0">
                <a:solidFill>
                  <a:schemeClr val="tx1"/>
                </a:solidFill>
              </a:rPr>
              <a:t>ubits</a:t>
            </a:r>
            <a:r>
              <a:rPr lang="en-US" sz="1800" dirty="0" smtClean="0">
                <a:solidFill>
                  <a:schemeClr val="tx1"/>
                </a:solidFill>
              </a:rPr>
              <a:t> can be represented by arrows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can entangle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Measurements project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are fragile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9" name="Groeperen 8"/>
          <p:cNvGrpSpPr/>
          <p:nvPr/>
        </p:nvGrpSpPr>
        <p:grpSpPr>
          <a:xfrm>
            <a:off x="2134989" y="2782155"/>
            <a:ext cx="2480023" cy="1690767"/>
            <a:chOff x="2018347" y="1949311"/>
            <a:chExt cx="2753010" cy="1876877"/>
          </a:xfrm>
        </p:grpSpPr>
        <p:grpSp>
          <p:nvGrpSpPr>
            <p:cNvPr id="10" name="Groeperen 9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11" name="Groeperen 10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12" name="Groeperen 11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18" name="Afbeelding 17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19" name="Afbeelding 18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13" name="Tekstvak 12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14" name="Tekstvak 13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15" name="Groeperen 14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16" name="Traan 15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17" name="Traan 16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grpSp>
        <p:nvGrpSpPr>
          <p:cNvPr id="38" name="Groeperen 37"/>
          <p:cNvGrpSpPr/>
          <p:nvPr/>
        </p:nvGrpSpPr>
        <p:grpSpPr>
          <a:xfrm>
            <a:off x="2050299" y="2307215"/>
            <a:ext cx="2379194" cy="913916"/>
            <a:chOff x="466154" y="2862233"/>
            <a:chExt cx="2835697" cy="1089272"/>
          </a:xfrm>
        </p:grpSpPr>
        <p:pic>
          <p:nvPicPr>
            <p:cNvPr id="22" name="Afbeelding 2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466153" y="3144868"/>
              <a:ext cx="476480" cy="476478"/>
            </a:xfrm>
            <a:prstGeom prst="rect">
              <a:avLst/>
            </a:prstGeom>
          </p:spPr>
        </p:pic>
        <p:grpSp>
          <p:nvGrpSpPr>
            <p:cNvPr id="23" name="Groeperen 22"/>
            <p:cNvGrpSpPr/>
            <p:nvPr/>
          </p:nvGrpSpPr>
          <p:grpSpPr>
            <a:xfrm>
              <a:off x="1396509" y="305944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Pijl links 27"/>
            <p:cNvSpPr/>
            <p:nvPr/>
          </p:nvSpPr>
          <p:spPr>
            <a:xfrm>
              <a:off x="1021705" y="3206810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ijl links 28"/>
            <p:cNvSpPr/>
            <p:nvPr/>
          </p:nvSpPr>
          <p:spPr>
            <a:xfrm>
              <a:off x="2577153" y="2991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77153" y="345093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2794136" y="2862233"/>
              <a:ext cx="476480" cy="476480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2825371" y="3475025"/>
              <a:ext cx="476480" cy="476480"/>
            </a:xfrm>
            <a:prstGeom prst="rect">
              <a:avLst/>
            </a:prstGeom>
          </p:spPr>
        </p:pic>
      </p:grpSp>
      <p:pic>
        <p:nvPicPr>
          <p:cNvPr id="39" name="Afbeelding 3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90" y="1575589"/>
            <a:ext cx="662931" cy="662931"/>
          </a:xfrm>
          <a:prstGeom prst="rect">
            <a:avLst/>
          </a:prstGeom>
        </p:spPr>
      </p:pic>
      <p:grpSp>
        <p:nvGrpSpPr>
          <p:cNvPr id="65" name="Groeperen 64"/>
          <p:cNvGrpSpPr/>
          <p:nvPr/>
        </p:nvGrpSpPr>
        <p:grpSpPr>
          <a:xfrm>
            <a:off x="1968746" y="4109196"/>
            <a:ext cx="2426516" cy="752036"/>
            <a:chOff x="1415293" y="4091936"/>
            <a:chExt cx="3612443" cy="1119584"/>
          </a:xfrm>
        </p:grpSpPr>
        <p:pic>
          <p:nvPicPr>
            <p:cNvPr id="57" name="Afbeelding 5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293" y="4091936"/>
              <a:ext cx="1045088" cy="1045088"/>
            </a:xfrm>
            <a:prstGeom prst="rect">
              <a:avLst/>
            </a:prstGeom>
          </p:spPr>
        </p:pic>
        <p:grpSp>
          <p:nvGrpSpPr>
            <p:cNvPr id="58" name="Groeperen 57"/>
            <p:cNvGrpSpPr/>
            <p:nvPr/>
          </p:nvGrpSpPr>
          <p:grpSpPr>
            <a:xfrm>
              <a:off x="2670730" y="4091936"/>
              <a:ext cx="1045088" cy="1045088"/>
              <a:chOff x="2940631" y="3384862"/>
              <a:chExt cx="662931" cy="662931"/>
            </a:xfrm>
          </p:grpSpPr>
          <p:pic>
            <p:nvPicPr>
              <p:cNvPr id="59" name="Afbeelding 58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0000"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00000">
                <a:off x="2940631" y="3384862"/>
                <a:ext cx="662931" cy="662931"/>
              </a:xfrm>
              <a:prstGeom prst="rect">
                <a:avLst/>
              </a:prstGeom>
            </p:spPr>
          </p:pic>
        </p:grpSp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4" name="Afbeelding 63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648" y="4166432"/>
              <a:ext cx="1045088" cy="104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35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 w="12700" cmpd="sng">
          <a:solidFill>
            <a:schemeClr val="bg2">
              <a:lumMod val="60000"/>
              <a:lumOff val="40000"/>
            </a:schemeClr>
          </a:solidFill>
          <a:prstDash val="solid"/>
        </a:ln>
      </a:spPr>
      <a:bodyPr rtlCol="0" anchor="t"/>
      <a:lstStyle>
        <a:defPPr algn="l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1494</TotalTime>
  <Words>1361</Words>
  <Application>Microsoft Macintosh PowerPoint</Application>
  <PresentationFormat>Diavoorstelling (4:3)</PresentationFormat>
  <Paragraphs>267</Paragraphs>
  <Slides>33</Slides>
  <Notes>11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33</vt:i4>
      </vt:variant>
    </vt:vector>
  </HeadingPairs>
  <TitlesOfParts>
    <vt:vector size="36" baseType="lpstr">
      <vt:lpstr>140401_TUD_thema</vt:lpstr>
      <vt:lpstr>1_140401_TUD_thema</vt:lpstr>
      <vt:lpstr>Aangepast ontwerp</vt:lpstr>
      <vt:lpstr>Parity Measurements on Weakly Coupled Carbon Spins in Diamond</vt:lpstr>
      <vt:lpstr>Parity Measurements on Weakly Coupled Carbon Spins in Diamond</vt:lpstr>
      <vt:lpstr>A Quantum Computer promises an exponential speedup over conventional computers</vt:lpstr>
      <vt:lpstr>A quantum computer uses qubits, the quantum analogue of the classical bit </vt:lpstr>
      <vt:lpstr>Single qubits can be represented by an arrow on the Bloch-sphere </vt:lpstr>
      <vt:lpstr>The state after a measurement is what you measure it to be </vt:lpstr>
      <vt:lpstr>Two particles are entanglent if they cannot be described independtly of each other</vt:lpstr>
      <vt:lpstr>Qubits are fragile </vt:lpstr>
      <vt:lpstr>Qubits differ from normal bits on four important characteristics </vt:lpstr>
      <vt:lpstr>Quantum Error Correction is essential in building a scalable quantum computer </vt:lpstr>
      <vt:lpstr>A Parity measurement measures if two qubits point in the same direction </vt:lpstr>
      <vt:lpstr>By measuring the parity an Error can be diagnosed and corrected </vt:lpstr>
      <vt:lpstr>Parity Measurements on Weakly Coupled Carbon Spins in Diamond</vt:lpstr>
      <vt:lpstr>The NV-center is an impurity in Diamond of which we can contol the electronic spin</vt:lpstr>
      <vt:lpstr>Parity Measurements on Weakly Coupled Carbon Spins in Diamond</vt:lpstr>
      <vt:lpstr>We can measure the coherence time trough a ramsey experiment</vt:lpstr>
      <vt:lpstr>Coherence can be extended by applying a  pi-pulse</vt:lpstr>
      <vt:lpstr>Coherence can be extended further by applying more pi-pulses</vt:lpstr>
      <vt:lpstr>Parity Measurements on Weakly Coupled Carbon Spins in Diamond</vt:lpstr>
      <vt:lpstr>Carbons rotate around different axes depending on the electron state</vt:lpstr>
      <vt:lpstr>By repeatedly flipping the electron spin with careful timing we can control the carbon spin</vt:lpstr>
      <vt:lpstr>Using the control over the carbon and electron spin we can initialize carbons</vt:lpstr>
      <vt:lpstr>Parity Measurements on Weakly Coupled Carbon Spins in Diamond</vt:lpstr>
      <vt:lpstr>Parity Measurements on Weakly Coupled Carbon Spins in Diamond</vt:lpstr>
      <vt:lpstr>We Perform a Parity Measurement by Mapping the State of the Carbon on the electron</vt:lpstr>
      <vt:lpstr>NV-centers are unique in the combination of solid state spins with an optical interface</vt:lpstr>
      <vt:lpstr>PowerPoint-presentatie</vt:lpstr>
      <vt:lpstr>In Order to Implement Quantum Error Correction we need to be correct the outcome of a parity measurement </vt:lpstr>
      <vt:lpstr>Parity Measurements on Weakly Coupled Carbon Spins in Diamond</vt:lpstr>
      <vt:lpstr>Different NV-centers can be linked together using the optical interface</vt:lpstr>
      <vt:lpstr>The unique combination of local spin control with an optical interface allows </vt:lpstr>
      <vt:lpstr>Using dynamical decoupling we are able to initialize and readout a carbon spin</vt:lpstr>
      <vt:lpstr>PowerPoint-presentatie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114</cp:revision>
  <dcterms:created xsi:type="dcterms:W3CDTF">2014-09-08T11:23:13Z</dcterms:created>
  <dcterms:modified xsi:type="dcterms:W3CDTF">2014-09-10T10:15:03Z</dcterms:modified>
</cp:coreProperties>
</file>